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Lst>
  <p:sldSz cx="12192000" cy="6858000"/>
  <p:notesSz cx="7559675" cy="106918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9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023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62705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404696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3599142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808276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509692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932215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153470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0865005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977771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69777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39381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6160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818061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333536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710486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82388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706391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957579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5659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49819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7941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5991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07044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34420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80827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25782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0265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8118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86739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44937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08475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53297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51337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7885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48387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291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91337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1037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49459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46337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17907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059184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22272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67906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96382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53450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47252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6306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8618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730712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70684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63511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67364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332167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70042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724879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535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33540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28559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62815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820052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159840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9193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513048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892154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91353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62126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022487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51891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9948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901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10300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618116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985164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200603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2041534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04631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119194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818518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29511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556618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5016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03543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90989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1397589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007701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403798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325339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0782095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761999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341900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053933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3101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2751496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910079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667457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312867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309752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773314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834167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7530173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609760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642385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5306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731908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4449172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681650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448644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196951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60050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489257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670321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0824191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281073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28542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Blank">
    <p:bg>
      <p:bgPr>
        <a:blipFill rotWithShape="0">
          <a:blip r:embed="rId2"/>
          <a:stretch/>
        </a:blipFill>
        <a:effectLst/>
      </p:bgPr>
    </p:bg>
    <p:spTree>
      <p:nvGrpSpPr>
        <p:cNvPr id="1" name=""/>
        <p:cNvGrpSpPr/>
        <p:nvPr/>
      </p:nvGrpSpPr>
      <p:grpSpPr>
        <a:xfrm>
          <a:off x="0" y="0"/>
          <a:ext cx="0" cy="0"/>
          <a:chOff x="0" y="0"/>
          <a:chExt cx="0" cy="0"/>
        </a:xfrm>
      </p:grpSpPr>
      <p:sp>
        <p:nvSpPr>
          <p:cNvPr id="2" name="PlaceHolder 1"/>
          <p:cNvSpPr>
            <a:spLocks noGrp="1"/>
          </p:cNvSpPr>
          <p:nvPr>
            <p:ph type="sldNum" idx="1"/>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Subtitle">
    <p:bg>
      <p:bgPr>
        <a:blipFill rotWithShape="0">
          <a:blip r:embed="rId2"/>
          <a:stretch/>
        </a:blipFill>
        <a:effectLst/>
      </p:bgPr>
    </p:bg>
    <p:spTree>
      <p:nvGrpSpPr>
        <p:cNvPr id="1" name=""/>
        <p:cNvGrpSpPr/>
        <p:nvPr/>
      </p:nvGrpSpPr>
      <p:grpSpPr>
        <a:xfrm>
          <a:off x="0" y="0"/>
          <a:ext cx="0" cy="0"/>
          <a:chOff x="0" y="0"/>
          <a:chExt cx="0" cy="0"/>
        </a:xfrm>
      </p:grpSpPr>
      <p:pic>
        <p:nvPicPr>
          <p:cNvPr id="37" name="Picture 10" descr="Picture 10"/>
          <p:cNvPicPr/>
          <p:nvPr/>
        </p:nvPicPr>
        <p:blipFill>
          <a:blip r:embed="rId3"/>
          <a:stretch/>
        </p:blipFill>
        <p:spPr>
          <a:xfrm>
            <a:off x="10069200" y="5831640"/>
            <a:ext cx="1584720" cy="508320"/>
          </a:xfrm>
          <a:prstGeom prst="rect">
            <a:avLst/>
          </a:prstGeom>
          <a:noFill/>
          <a:ln w="12700">
            <a:noFill/>
          </a:ln>
        </p:spPr>
      </p:pic>
      <p:sp>
        <p:nvSpPr>
          <p:cNvPr id="38"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9" name="Picture 5" descr="Picture 5"/>
          <p:cNvPicPr/>
          <p:nvPr/>
        </p:nvPicPr>
        <p:blipFill>
          <a:blip r:embed="rId4"/>
          <a:stretch/>
        </p:blipFill>
        <p:spPr>
          <a:xfrm>
            <a:off x="554400" y="600120"/>
            <a:ext cx="232920" cy="192240"/>
          </a:xfrm>
          <a:prstGeom prst="rect">
            <a:avLst/>
          </a:prstGeom>
          <a:noFill/>
          <a:ln w="12700">
            <a:noFill/>
          </a:ln>
        </p:spPr>
      </p:pic>
      <p:sp>
        <p:nvSpPr>
          <p:cNvPr id="40" name="Title Text"/>
          <p:cNvSpPr/>
          <p:nvPr/>
        </p:nvSpPr>
        <p:spPr>
          <a:xfrm>
            <a:off x="838080" y="2243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defTabSz="914400">
              <a:lnSpc>
                <a:spcPct val="90000"/>
              </a:lnSpc>
              <a:tabLst>
                <a:tab pos="0" algn="l"/>
              </a:tabLst>
            </a:pPr>
            <a:r>
              <a:rPr lang="en-CA" sz="8800" b="0" u="none" strike="noStrike">
                <a:solidFill>
                  <a:srgbClr val="003BBB"/>
                </a:solidFill>
                <a:effectLst/>
                <a:uFillTx/>
                <a:latin typeface="Noto Sans Bold"/>
                <a:ea typeface="Noto Sans Bold"/>
              </a:rPr>
              <a:t>Title Text</a:t>
            </a:r>
            <a:endParaRPr lang="en-CA" sz="8800" b="0" u="none" strike="noStrike">
              <a:solidFill>
                <a:srgbClr val="000000"/>
              </a:solidFill>
              <a:effectLst/>
              <a:uFillTx/>
              <a:latin typeface="Arial"/>
            </a:endParaRPr>
          </a:p>
        </p:txBody>
      </p:sp>
      <p:sp>
        <p:nvSpPr>
          <p:cNvPr id="41" name="PlaceHolder 1"/>
          <p:cNvSpPr>
            <a:spLocks noGrp="1"/>
          </p:cNvSpPr>
          <p:nvPr>
            <p:ph type="sldNum" idx="10"/>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Content with Caption">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2" name="PlaceHolder 2"/>
          <p:cNvSpPr>
            <a:spLocks noGrp="1"/>
          </p:cNvSpPr>
          <p:nvPr>
            <p:ph type="body"/>
          </p:nvPr>
        </p:nvSpPr>
        <p:spPr>
          <a:xfrm>
            <a:off x="5183280" y="987480"/>
            <a:ext cx="6171840" cy="487332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One</a:t>
            </a:r>
            <a:endParaRPr lang="en-CA" sz="3200" b="0" u="none" strike="noStrike">
              <a:solidFill>
                <a:srgbClr val="000000"/>
              </a:solidFill>
              <a:effectLst/>
              <a:uFillTx/>
              <a:latin typeface="Aptos"/>
            </a:endParaRPr>
          </a:p>
          <a:p>
            <a:pPr marL="718560" lvl="1" indent="-2613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Two</a:t>
            </a:r>
            <a:endParaRPr lang="en-CA" sz="3200" b="0" u="none" strike="noStrike">
              <a:solidFill>
                <a:srgbClr val="000000"/>
              </a:solidFill>
              <a:effectLst/>
              <a:uFillTx/>
              <a:latin typeface="Aptos"/>
            </a:endParaRPr>
          </a:p>
          <a:p>
            <a:pPr marL="1219320" lvl="2" indent="-30492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Three</a:t>
            </a:r>
            <a:endParaRPr lang="en-CA" sz="3200" b="0" u="none" strike="noStrike">
              <a:solidFill>
                <a:srgbClr val="000000"/>
              </a:solidFill>
              <a:effectLst/>
              <a:uFillTx/>
              <a:latin typeface="Aptos"/>
            </a:endParaRPr>
          </a:p>
          <a:p>
            <a:pPr marL="1737360" lvl="3"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Four</a:t>
            </a:r>
            <a:endParaRPr lang="en-CA" sz="3200" b="0" u="none" strike="noStrike">
              <a:solidFill>
                <a:srgbClr val="000000"/>
              </a:solidFill>
              <a:effectLst/>
              <a:uFillTx/>
              <a:latin typeface="Aptos"/>
            </a:endParaRPr>
          </a:p>
          <a:p>
            <a:pPr marL="2194560" lvl="4"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Five</a:t>
            </a:r>
            <a:endParaRPr lang="en-CA" sz="3200" b="0" u="none" strike="noStrike">
              <a:solidFill>
                <a:srgbClr val="000000"/>
              </a:solidFill>
              <a:effectLst/>
              <a:uFillTx/>
              <a:latin typeface="Aptos"/>
            </a:endParaRPr>
          </a:p>
        </p:txBody>
      </p:sp>
      <p:sp>
        <p:nvSpPr>
          <p:cNvPr id="3"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4" name="PlaceHolder 4"/>
          <p:cNvSpPr>
            <a:spLocks noGrp="1"/>
          </p:cNvSpPr>
          <p:nvPr>
            <p:ph type="sldNum" idx="2"/>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Picture with Caption">
    <p:bg>
      <p:bgPr>
        <a:blipFill rotWithShape="0">
          <a:blip r:embed="rId2"/>
          <a:stretch/>
        </a:blip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6" name="PlaceHolder 2"/>
          <p:cNvSpPr>
            <a:spLocks noGrp="1"/>
          </p:cNvSpPr>
          <p:nvPr>
            <p:ph type="body"/>
          </p:nvPr>
        </p:nvSpPr>
        <p:spPr>
          <a:xfrm>
            <a:off x="5183280" y="987480"/>
            <a:ext cx="6171840" cy="4873320"/>
          </a:xfrm>
          <a:prstGeom prst="rect">
            <a:avLst/>
          </a:prstGeom>
          <a:noFill/>
          <a:ln w="0">
            <a:noFill/>
          </a:ln>
        </p:spPr>
        <p:txBody>
          <a:bodyPr lIns="91440" tIns="45000" rIns="91440" bIns="45000" anchor="t">
            <a:noAutofit/>
          </a:bodyPr>
          <a:lstStyle/>
          <a:p>
            <a:pPr marL="432000" indent="-324000">
              <a:lnSpc>
                <a:spcPct val="90000"/>
              </a:lnSpc>
              <a:spcBef>
                <a:spcPts val="1417"/>
              </a:spcBef>
              <a:buClr>
                <a:srgbClr val="000000"/>
              </a:buClr>
              <a:buSzPct val="45000"/>
              <a:buFont typeface="Wingdings" charset="2"/>
              <a:buChar char=""/>
            </a:pPr>
            <a:r>
              <a:rPr lang="en-CA" sz="33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33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33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33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33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33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3300" b="0" u="none" strike="noStrike">
                <a:solidFill>
                  <a:srgbClr val="000000"/>
                </a:solidFill>
                <a:effectLst/>
                <a:uFillTx/>
                <a:latin typeface="Aptos"/>
              </a:rPr>
              <a:t>Seventh Outline Level</a:t>
            </a:r>
          </a:p>
        </p:txBody>
      </p:sp>
      <p:sp>
        <p:nvSpPr>
          <p:cNvPr id="7"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One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Two</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Three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Four</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Five</a:t>
            </a:r>
            <a:endParaRPr lang="en-CA" sz="1600" b="0" u="none" strike="noStrike">
              <a:solidFill>
                <a:srgbClr val="000000"/>
              </a:solidFill>
              <a:effectLst/>
              <a:uFillTx/>
              <a:latin typeface="Aptos"/>
            </a:endParaRPr>
          </a:p>
        </p:txBody>
      </p:sp>
      <p:sp>
        <p:nvSpPr>
          <p:cNvPr id="8" name="PlaceHolder 4"/>
          <p:cNvSpPr>
            <a:spLocks noGrp="1"/>
          </p:cNvSpPr>
          <p:nvPr>
            <p:ph type="sldNum" idx="3"/>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blipFill>
        <a:effectLst/>
      </p:bgPr>
    </p:bg>
    <p:spTree>
      <p:nvGrpSpPr>
        <p:cNvPr id="1" name=""/>
        <p:cNvGrpSpPr/>
        <p:nvPr/>
      </p:nvGrpSpPr>
      <p:grpSpPr>
        <a:xfrm>
          <a:off x="0" y="0"/>
          <a:ext cx="0" cy="0"/>
          <a:chOff x="0" y="0"/>
          <a:chExt cx="0" cy="0"/>
        </a:xfrm>
      </p:grpSpPr>
      <p:sp>
        <p:nvSpPr>
          <p:cNvPr id="9" name="Straight Connector 6"/>
          <p:cNvSpPr/>
          <p:nvPr/>
        </p:nvSpPr>
        <p:spPr>
          <a:xfrm>
            <a:off x="554040" y="1335240"/>
            <a:ext cx="0" cy="448416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sp>
        <p:nvSpPr>
          <p:cNvPr id="10" name="Straight Connector 7"/>
          <p:cNvSpPr/>
          <p:nvPr/>
        </p:nvSpPr>
        <p:spPr>
          <a:xfrm flipH="1">
            <a:off x="554040" y="5813280"/>
            <a:ext cx="9431640" cy="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pic>
        <p:nvPicPr>
          <p:cNvPr id="11" name="Picture 11" descr="Picture 11"/>
          <p:cNvPicPr/>
          <p:nvPr/>
        </p:nvPicPr>
        <p:blipFill>
          <a:blip r:embed="rId3"/>
          <a:stretch/>
        </p:blipFill>
        <p:spPr>
          <a:xfrm>
            <a:off x="10100520" y="5565240"/>
            <a:ext cx="496080" cy="496080"/>
          </a:xfrm>
          <a:prstGeom prst="rect">
            <a:avLst/>
          </a:prstGeom>
          <a:noFill/>
          <a:ln w="12700">
            <a:noFill/>
          </a:ln>
        </p:spPr>
      </p:pic>
      <p:pic>
        <p:nvPicPr>
          <p:cNvPr id="12" name="Picture 4" descr="Picture 4"/>
          <p:cNvPicPr/>
          <p:nvPr/>
        </p:nvPicPr>
        <p:blipFill>
          <a:blip r:embed="rId4"/>
          <a:stretch/>
        </p:blipFill>
        <p:spPr>
          <a:xfrm>
            <a:off x="10107360" y="435960"/>
            <a:ext cx="1546560" cy="496080"/>
          </a:xfrm>
          <a:prstGeom prst="rect">
            <a:avLst/>
          </a:prstGeom>
          <a:noFill/>
          <a:ln w="12700">
            <a:noFill/>
          </a:ln>
        </p:spPr>
      </p:pic>
      <p:sp>
        <p:nvSpPr>
          <p:cNvPr id="13"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14" name="Picture 5" descr="Picture 5"/>
          <p:cNvPicPr/>
          <p:nvPr/>
        </p:nvPicPr>
        <p:blipFill>
          <a:blip r:embed="rId5"/>
          <a:stretch/>
        </p:blipFill>
        <p:spPr>
          <a:xfrm>
            <a:off x="554400" y="600120"/>
            <a:ext cx="232920" cy="192240"/>
          </a:xfrm>
          <a:prstGeom prst="rect">
            <a:avLst/>
          </a:prstGeom>
          <a:noFill/>
          <a:ln w="12700">
            <a:noFill/>
          </a:ln>
        </p:spPr>
      </p:pic>
      <p:sp>
        <p:nvSpPr>
          <p:cNvPr id="1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Title Text</a:t>
            </a:r>
            <a:endParaRPr lang="en-CA" sz="3300" b="0" u="none" strike="noStrike">
              <a:solidFill>
                <a:srgbClr val="0F3999"/>
              </a:solidFill>
              <a:effectLst/>
              <a:uFillTx/>
              <a:latin typeface="Noto Sans Regular"/>
            </a:endParaRPr>
          </a:p>
        </p:txBody>
      </p:sp>
      <p:sp>
        <p:nvSpPr>
          <p:cNvPr id="16" name="PlaceHolder 2"/>
          <p:cNvSpPr>
            <a:spLocks noGrp="1"/>
          </p:cNvSpPr>
          <p:nvPr>
            <p:ph type="sldNum" idx="4"/>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
        <p:nvSpPr>
          <p:cNvPr id="17"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and Content">
    <p:bg>
      <p:bgPr>
        <a:blipFill rotWithShape="0">
          <a:blip r:embed="rId2"/>
          <a:stretch/>
        </a:blipFill>
        <a:effectLst/>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19" name="PlaceHolder 2"/>
          <p:cNvSpPr>
            <a:spLocks noGrp="1"/>
          </p:cNvSpPr>
          <p:nvPr>
            <p:ph type="body"/>
          </p:nvPr>
        </p:nvSpPr>
        <p:spPr>
          <a:xfrm>
            <a:off x="838080" y="1825560"/>
            <a:ext cx="1051524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0" name="PlaceHolder 3"/>
          <p:cNvSpPr>
            <a:spLocks noGrp="1"/>
          </p:cNvSpPr>
          <p:nvPr>
            <p:ph type="sldNum" idx="5"/>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Section Header">
    <p:bg>
      <p:bgPr>
        <a:blipFill rotWithShape="0">
          <a:blip r:embed="rId2"/>
          <a:stretch/>
        </a:blipFill>
        <a:effectLst/>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831960" y="1709640"/>
            <a:ext cx="10515240" cy="285228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6000" b="0" u="none" strike="noStrike">
                <a:solidFill>
                  <a:srgbClr val="000000"/>
                </a:solidFill>
                <a:effectLst/>
                <a:uFillTx/>
                <a:latin typeface="Aptos Display"/>
                <a:ea typeface="Aptos Display"/>
              </a:rPr>
              <a:t>Title Text</a:t>
            </a:r>
            <a:endParaRPr lang="en-CA" sz="6000" b="0" u="none" strike="noStrike">
              <a:solidFill>
                <a:srgbClr val="0F3999"/>
              </a:solidFill>
              <a:effectLst/>
              <a:uFillTx/>
              <a:latin typeface="Noto Sans Regular"/>
            </a:endParaRPr>
          </a:p>
        </p:txBody>
      </p:sp>
      <p:sp>
        <p:nvSpPr>
          <p:cNvPr id="22" name="PlaceHolder 2"/>
          <p:cNvSpPr>
            <a:spLocks noGrp="1"/>
          </p:cNvSpPr>
          <p:nvPr>
            <p:ph type="body"/>
          </p:nvPr>
        </p:nvSpPr>
        <p:spPr>
          <a:xfrm>
            <a:off x="831960" y="4589640"/>
            <a:ext cx="10515240" cy="149976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3" name="PlaceHolder 3"/>
          <p:cNvSpPr>
            <a:spLocks noGrp="1"/>
          </p:cNvSpPr>
          <p:nvPr>
            <p:ph type="sldNum" idx="6"/>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wo Content">
    <p:bg>
      <p:bgPr>
        <a:blipFill rotWithShape="0">
          <a:blip r:embed="rId2"/>
          <a:stretch/>
        </a:blipFill>
        <a:effectLst/>
      </p:bgPr>
    </p:bg>
    <p:spTree>
      <p:nvGrpSpPr>
        <p:cNvPr id="1" name=""/>
        <p:cNvGrpSpPr/>
        <p:nvPr/>
      </p:nvGrpSpPr>
      <p:grpSpPr>
        <a:xfrm>
          <a:off x="0" y="0"/>
          <a:ext cx="0" cy="0"/>
          <a:chOff x="0" y="0"/>
          <a:chExt cx="0" cy="0"/>
        </a:xfrm>
      </p:grpSpPr>
      <p:sp>
        <p:nvSpPr>
          <p:cNvPr id="24"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5" name="PlaceHolder 2"/>
          <p:cNvSpPr>
            <a:spLocks noGrp="1"/>
          </p:cNvSpPr>
          <p:nvPr>
            <p:ph type="body"/>
          </p:nvPr>
        </p:nvSpPr>
        <p:spPr>
          <a:xfrm>
            <a:off x="838080" y="1825560"/>
            <a:ext cx="518112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6" name="PlaceHolder 3"/>
          <p:cNvSpPr>
            <a:spLocks noGrp="1"/>
          </p:cNvSpPr>
          <p:nvPr>
            <p:ph type="sldNum" idx="7"/>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Comparison">
    <p:bg>
      <p:bgPr>
        <a:blipFill rotWithShape="0">
          <a:blip r:embed="rId2"/>
          <a:stretch/>
        </a:blipFill>
        <a:effectLst/>
      </p:bgPr>
    </p:bg>
    <p:spTree>
      <p:nvGrpSpPr>
        <p:cNvPr id="1" name=""/>
        <p:cNvGrpSpPr/>
        <p:nvPr/>
      </p:nvGrpSpPr>
      <p:grpSpPr>
        <a:xfrm>
          <a:off x="0" y="0"/>
          <a:ext cx="0" cy="0"/>
          <a:chOff x="0" y="0"/>
          <a:chExt cx="0" cy="0"/>
        </a:xfrm>
      </p:grpSpPr>
      <p:sp>
        <p:nvSpPr>
          <p:cNvPr id="27" name="PlaceHolder 1"/>
          <p:cNvSpPr>
            <a:spLocks noGrp="1"/>
          </p:cNvSpPr>
          <p:nvPr>
            <p:ph type="title"/>
          </p:nvPr>
        </p:nvSpPr>
        <p:spPr>
          <a:xfrm>
            <a:off x="8398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0" u="none" strike="noStrike" cap="all">
                <a:solidFill>
                  <a:srgbClr val="0F3999"/>
                </a:solidFill>
                <a:effectLst/>
                <a:uFillTx/>
                <a:latin typeface="Noto Sans Bold"/>
                <a:ea typeface="Noto Sans Bold"/>
              </a:rPr>
              <a:t>Title Text</a:t>
            </a:r>
            <a:endParaRPr lang="en-CA" sz="5000" b="0" u="none" strike="noStrike">
              <a:solidFill>
                <a:srgbClr val="0F3999"/>
              </a:solidFill>
              <a:effectLst/>
              <a:uFillTx/>
              <a:latin typeface="Noto Sans Regular"/>
            </a:endParaRPr>
          </a:p>
        </p:txBody>
      </p:sp>
      <p:sp>
        <p:nvSpPr>
          <p:cNvPr id="28" name="PlaceHolder 2"/>
          <p:cNvSpPr>
            <a:spLocks noGrp="1"/>
          </p:cNvSpPr>
          <p:nvPr>
            <p:ph type="body"/>
          </p:nvPr>
        </p:nvSpPr>
        <p:spPr>
          <a:xfrm>
            <a:off x="839880" y="1681200"/>
            <a:ext cx="5157360" cy="823680"/>
          </a:xfrm>
          <a:prstGeom prst="rect">
            <a:avLst/>
          </a:prstGeom>
          <a:noFill/>
          <a:ln w="12600">
            <a:noFill/>
          </a:ln>
        </p:spPr>
        <p:txBody>
          <a:bodyPr lIns="45720" tIns="45000" rIns="45720" bIns="45000" anchor="b">
            <a:noAutofit/>
          </a:bodyPr>
          <a:lstStyle/>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9" name="PlaceHolder 3"/>
          <p:cNvSpPr>
            <a:spLocks noGrp="1"/>
          </p:cNvSpPr>
          <p:nvPr>
            <p:ph type="body"/>
          </p:nvPr>
        </p:nvSpPr>
        <p:spPr>
          <a:xfrm>
            <a:off x="6172200" y="1681200"/>
            <a:ext cx="5182920" cy="823680"/>
          </a:xfrm>
          <a:prstGeom prst="rect">
            <a:avLst/>
          </a:prstGeom>
          <a:noFill/>
          <a:ln w="12600">
            <a:noFill/>
          </a:ln>
        </p:spPr>
        <p:txBody>
          <a:bodyPr lIns="45720" tIns="45000" rIns="45720" bIns="45000" anchor="b">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30" name="PlaceHolder 4"/>
          <p:cNvSpPr>
            <a:spLocks noGrp="1"/>
          </p:cNvSpPr>
          <p:nvPr>
            <p:ph type="sldNum" idx="8"/>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Title Only">
    <p:bg>
      <p:bgPr>
        <a:blipFill rotWithShape="0">
          <a:blip r:embed="rId2"/>
          <a:stretch/>
        </a:blipFill>
        <a:effectLst/>
      </p:bgPr>
    </p:bg>
    <p:spTree>
      <p:nvGrpSpPr>
        <p:cNvPr id="1" name=""/>
        <p:cNvGrpSpPr/>
        <p:nvPr/>
      </p:nvGrpSpPr>
      <p:grpSpPr>
        <a:xfrm>
          <a:off x="0" y="0"/>
          <a:ext cx="0" cy="0"/>
          <a:chOff x="0" y="0"/>
          <a:chExt cx="0" cy="0"/>
        </a:xfrm>
      </p:grpSpPr>
      <p:sp>
        <p:nvSpPr>
          <p:cNvPr id="31" name="PlaceHolder 1"/>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pic>
        <p:nvPicPr>
          <p:cNvPr id="32" name="Picture 10" descr="Picture 10"/>
          <p:cNvPicPr/>
          <p:nvPr/>
        </p:nvPicPr>
        <p:blipFill>
          <a:blip r:embed="rId3"/>
          <a:stretch/>
        </p:blipFill>
        <p:spPr>
          <a:xfrm>
            <a:off x="10069200" y="5831640"/>
            <a:ext cx="1584720" cy="508320"/>
          </a:xfrm>
          <a:prstGeom prst="rect">
            <a:avLst/>
          </a:prstGeom>
          <a:noFill/>
          <a:ln w="12700">
            <a:noFill/>
          </a:ln>
        </p:spPr>
      </p:pic>
      <p:sp>
        <p:nvSpPr>
          <p:cNvPr id="33"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4" name="Picture 5" descr="Picture 5"/>
          <p:cNvPicPr/>
          <p:nvPr/>
        </p:nvPicPr>
        <p:blipFill>
          <a:blip r:embed="rId4"/>
          <a:stretch/>
        </p:blipFill>
        <p:spPr>
          <a:xfrm>
            <a:off x="554400" y="600120"/>
            <a:ext cx="232920" cy="192240"/>
          </a:xfrm>
          <a:prstGeom prst="rect">
            <a:avLst/>
          </a:prstGeom>
          <a:noFill/>
          <a:ln w="12700">
            <a:noFill/>
          </a:ln>
        </p:spPr>
      </p:pic>
      <p:sp>
        <p:nvSpPr>
          <p:cNvPr id="35" name="PlaceHolder 2"/>
          <p:cNvSpPr>
            <a:spLocks noGrp="1"/>
          </p:cNvSpPr>
          <p:nvPr>
            <p:ph type="sldNum" idx="9"/>
          </p:nvPr>
        </p:nvSpPr>
        <p:spPr>
          <a:xfrm>
            <a:off x="11080080" y="6404400"/>
            <a:ext cx="273240" cy="268920"/>
          </a:xfrm>
          <a:prstGeom prst="rect">
            <a:avLst/>
          </a:prstGeom>
          <a:noFill/>
          <a:ln w="12600">
            <a:noFill/>
          </a:ln>
        </p:spPr>
        <p:txBody>
          <a:bodyPr lIns="45720" tIns="45000" rIns="45720" bIns="45000" anchor="ctr">
            <a:noAutofit/>
          </a:bodyPr>
          <a:lstStyle/>
          <a:p>
            <a:pPr indent="0">
              <a:buNone/>
            </a:pPr>
            <a:endParaRPr lang="en-CA" sz="1200" b="0" u="none" strike="noStrike">
              <a:solidFill>
                <a:srgbClr val="000000"/>
              </a:solidFill>
              <a:effectLst/>
              <a:uFillTx/>
              <a:latin typeface="Times New Roman"/>
            </a:endParaRPr>
          </a:p>
        </p:txBody>
      </p:sp>
      <p:sp>
        <p:nvSpPr>
          <p:cNvPr id="36"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CA" sz="3300" b="0" u="none" strike="noStrike">
                <a:solidFill>
                  <a:srgbClr val="0F3999"/>
                </a:solidFill>
                <a:effectLst/>
                <a:uFillTx/>
                <a:latin typeface="Noto Sans Regular"/>
              </a:rPr>
              <a:t>Click to edit the title text format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hyperlink" Target="https://thirdwaycafe.com/prepare-for-peace/living-peace/pacifism/" TargetMode="External"/><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0"/>
            <a:ext cx="9143640" cy="3509640"/>
          </a:xfrm>
          <a:prstGeom prst="rect">
            <a:avLst/>
          </a:prstGeom>
          <a:noFill/>
          <a:ln w="12600">
            <a:noFill/>
          </a:ln>
        </p:spPr>
        <p:txBody>
          <a:bodyPr lIns="45720" tIns="45000" rIns="45720" bIns="45000" anchor="t">
            <a:noAutofit/>
          </a:bodyPr>
          <a:lstStyle/>
          <a:p>
            <a:pPr indent="0">
              <a:buNone/>
            </a:pPr>
            <a:endParaRPr lang="en-CA" sz="3300" b="0" u="none" strike="noStrike">
              <a:solidFill>
                <a:srgbClr val="0F3999"/>
              </a:solidFill>
              <a:effectLst/>
              <a:uFillTx/>
              <a:latin typeface="Noto Sans Regular"/>
              <a:ea typeface="Noto Sans Regular"/>
            </a:endParaRPr>
          </a:p>
        </p:txBody>
      </p:sp>
      <p:pic>
        <p:nvPicPr>
          <p:cNvPr id="43" name="Picture 12" descr="Picture 12"/>
          <p:cNvPicPr/>
          <p:nvPr/>
        </p:nvPicPr>
        <p:blipFill>
          <a:blip r:embed="rId3"/>
          <a:stretch/>
        </p:blipFill>
        <p:spPr>
          <a:xfrm>
            <a:off x="3325680" y="2542680"/>
            <a:ext cx="5540040" cy="1771920"/>
          </a:xfrm>
          <a:prstGeom prst="rect">
            <a:avLst/>
          </a:prstGeom>
          <a:noFill/>
          <a:ln w="12700">
            <a:noFill/>
          </a:ln>
        </p:spPr>
      </p:pic>
      <p:pic>
        <p:nvPicPr>
          <p:cNvPr id="44" name="Image" descr="Image"/>
          <p:cNvPicPr/>
          <p:nvPr/>
        </p:nvPicPr>
        <p:blipFill>
          <a:blip r:embed="rId4"/>
          <a:srcRect l="3581" t="57650"/>
          <a:stretch/>
        </p:blipFill>
        <p:spPr>
          <a:xfrm>
            <a:off x="-73440" y="-86400"/>
            <a:ext cx="12338280" cy="7030800"/>
          </a:xfrm>
          <a:prstGeom prst="rect">
            <a:avLst/>
          </a:prstGeom>
          <a:noFill/>
          <a:ln w="12700">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En el otoño de 1913 y los primeros meses de 1914, muchos creyeron además que los caóticos y violentos campos de batalla del mundo no eran lugares donde las almas sinceras y honestas pudieran prepararse para la eternidad.</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¿Qué podemos decir acerca de que a su hermano Aarón se le confiaran los asuntos ministeriales de la iglesia, especialmente después de llevar a la gente a la apostasía al derretir oro e invitar a la gente a adorar al idólatra becerro de oro?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841320">
              <a:lnSpc>
                <a:spcPct val="100000"/>
              </a:lnSpc>
              <a:buNone/>
              <a:tabLst>
                <a:tab pos="0" algn="l"/>
              </a:tabLst>
            </a:pPr>
            <a:r>
              <a:rPr lang="en-CA" sz="3040" b="0" u="none" strike="noStrike">
                <a:solidFill>
                  <a:srgbClr val="0F3999"/>
                </a:solidFill>
                <a:effectLst/>
                <a:uFillTx/>
                <a:latin typeface="Noto Sans Regular"/>
                <a:ea typeface="Noto Sans Regular"/>
              </a:rPr>
              <a:t>¿Qué podemos decir acerca de Elías, quien no calificaría para ser nuestro colega debido a la traición de la causa de Dios, huyendo de Jezabel?</a:t>
            </a:r>
            <a:endParaRPr lang="en-CA" sz="3040" b="0" u="none" strike="noStrike">
              <a:solidFill>
                <a:srgbClr val="0F3999"/>
              </a:solidFill>
              <a:effectLst/>
              <a:uFillTx/>
              <a:latin typeface="Noto Sans Regular"/>
            </a:endParaRPr>
          </a:p>
          <a:p>
            <a:pPr indent="0" defTabSz="841320">
              <a:lnSpc>
                <a:spcPct val="100000"/>
              </a:lnSpc>
              <a:buNone/>
              <a:tabLst>
                <a:tab pos="0" algn="l"/>
              </a:tabLst>
            </a:pPr>
            <a:endParaRPr lang="en-CA" sz="3040" b="0" u="none" strike="noStrike">
              <a:solidFill>
                <a:srgbClr val="0F3999"/>
              </a:solidFill>
              <a:effectLst/>
              <a:uFillTx/>
              <a:latin typeface="Noto Sans Regular"/>
            </a:endParaRPr>
          </a:p>
          <a:p>
            <a:pPr indent="0" defTabSz="841320">
              <a:lnSpc>
                <a:spcPct val="100000"/>
              </a:lnSpc>
              <a:buNone/>
              <a:tabLst>
                <a:tab pos="0" algn="l"/>
              </a:tabLst>
            </a:pPr>
            <a:r>
              <a:rPr lang="en-CA" sz="3040" b="0" u="none" strike="noStrike">
                <a:solidFill>
                  <a:srgbClr val="0F3999"/>
                </a:solidFill>
                <a:effectLst/>
                <a:uFillTx/>
                <a:latin typeface="Noto Sans Regular"/>
                <a:ea typeface="Noto Sans Regular"/>
              </a:rPr>
              <a:t>En el Nuevo Testamento, tenemos una repetición de los mismos grandes héroes:</a:t>
            </a:r>
            <a:endParaRPr lang="en-CA" sz="30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Juan el Bautista, que después de predicar el reino de Dios dice en la cárcel: "¿Eres tú el que había de venir? ¿O buscamos a otro? (Lucas 7:19).</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Pedro, que después de sus extravagantes pretensiones, niega a Cristo de la manera más terrible, o tal vez Saulo de Tarsis persiguiendo a la iglesia. Todos estos no calificarían para ser nuestros colegas.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Así que, queridos hermanos, sigamos el ejemplo de Jesús, preparándonos junto a un equipo de jóvenes que recibirán la doble porción del Espíritu Santo para poner fin a la miseria y al sufrimiento de un mundo sin sentido de dirección.</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841320">
              <a:lnSpc>
                <a:spcPct val="100000"/>
              </a:lnSpc>
              <a:buNone/>
              <a:tabLst>
                <a:tab pos="0" algn="l"/>
              </a:tabLst>
            </a:pPr>
            <a:r>
              <a:rPr lang="en-CA" sz="3040" b="0" u="none" strike="noStrike">
                <a:solidFill>
                  <a:srgbClr val="0F3999"/>
                </a:solidFill>
                <a:effectLst/>
                <a:uFillTx/>
                <a:latin typeface="Noto Sans Regular"/>
                <a:ea typeface="Noto Sans Regular"/>
              </a:rPr>
              <a:t>Mirando hacia el pasado o hacia el futuro, empezamos a ver claramente por qué seguimos aquí: cien años de lecciones aprendidas por algunos, pasadas por alto por otros, y sin embargo estamos aquí.</a:t>
            </a:r>
            <a:endParaRPr lang="en-CA" sz="3040" b="0" u="none" strike="noStrike">
              <a:solidFill>
                <a:srgbClr val="0F3999"/>
              </a:solidFill>
              <a:effectLst/>
              <a:uFillTx/>
              <a:latin typeface="Noto Sans Regular"/>
            </a:endParaRPr>
          </a:p>
          <a:p>
            <a:pPr indent="0" defTabSz="841320">
              <a:lnSpc>
                <a:spcPct val="100000"/>
              </a:lnSpc>
              <a:buNone/>
              <a:tabLst>
                <a:tab pos="0" algn="l"/>
              </a:tabLst>
            </a:pPr>
            <a:r>
              <a:rPr lang="en-CA" sz="3040" b="0" u="none" strike="noStrike">
                <a:solidFill>
                  <a:srgbClr val="0F3999"/>
                </a:solidFill>
                <a:effectLst/>
                <a:uFillTx/>
                <a:latin typeface="Noto Sans Regular"/>
                <a:ea typeface="Noto Sans Regular"/>
              </a:rPr>
              <a:t>Ya sea que este sea un momento para celebrar o para tomarnos un tiempo para sanar nuestras heridas, depende del lector.</a:t>
            </a:r>
            <a:endParaRPr lang="en-CA" sz="30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Supliquemos todos al Señor Jesucristo por la salvación de nuestros niños y jóvenes, por la salvación de nuestros ministros y miembros, y por la necesaria unidad en Cristo que traerá el derramamiento del Espíritu Santo.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La hora es tarde, y a menos que realmente nos convirtamos en lo que profesamos ser, nunca estaremos a la altura de nuestras demandas. Cuanto más nos jactamos, menos somos; cuanto menos reclamamos, más lo reflejamos. Que el Señor nuestro Dios nos ayude a aceptar la realidad del Testigo Fiel y nos libre de la ilusión de nuestra justicia propia.</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Habrá tres sorpresas</a:t>
            </a:r>
            <a:endParaRPr lang="en-CA" sz="3200" b="0" u="none" strike="noStrike">
              <a:solidFill>
                <a:srgbClr val="0F3999"/>
              </a:solidFill>
              <a:effectLst/>
              <a:uFillTx/>
              <a:latin typeface="Noto Sans Regular"/>
            </a:endParaRPr>
          </a:p>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En el cielo:</a:t>
            </a:r>
            <a:endParaRPr lang="en-CA" sz="3200" b="0" u="none" strike="noStrike">
              <a:solidFill>
                <a:srgbClr val="0F3999"/>
              </a:solidFill>
              <a:effectLst/>
              <a:uFillTx/>
              <a:latin typeface="Noto Sans Regular"/>
            </a:endParaRPr>
          </a:p>
        </p:txBody>
      </p:sp>
      <p:sp>
        <p:nvSpPr>
          <p:cNvPr id="161" name="“A Christian once said that when he reached heaven he expected to meet with three causes of wonder. He would wonder to find some that he did not expect to see there."/>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13960">
              <a:lnSpc>
                <a:spcPct val="100000"/>
              </a:lnSpc>
              <a:tabLst>
                <a:tab pos="0" algn="l"/>
              </a:tabLst>
            </a:pPr>
            <a:endParaRPr lang="en-CA" sz="2930" b="0" u="none" strike="noStrike">
              <a:solidFill>
                <a:srgbClr val="000000"/>
              </a:solidFill>
              <a:effectLst/>
              <a:uFillTx/>
              <a:latin typeface="Arial"/>
            </a:endParaRPr>
          </a:p>
          <a:p>
            <a:pPr defTabSz="813960">
              <a:lnSpc>
                <a:spcPct val="100000"/>
              </a:lnSpc>
              <a:tabLst>
                <a:tab pos="0" algn="l"/>
              </a:tabLst>
            </a:pPr>
            <a:endParaRPr lang="en-CA" sz="2930" b="0" u="none" strike="noStrike">
              <a:solidFill>
                <a:srgbClr val="000000"/>
              </a:solidFill>
              <a:effectLst/>
              <a:uFillTx/>
              <a:latin typeface="Arial"/>
            </a:endParaRPr>
          </a:p>
          <a:p>
            <a:pPr defTabSz="813960">
              <a:lnSpc>
                <a:spcPct val="100000"/>
              </a:lnSpc>
              <a:tabLst>
                <a:tab pos="0" algn="l"/>
              </a:tabLst>
            </a:pPr>
            <a:endParaRPr lang="en-CA" sz="2930" b="0" u="none" strike="noStrike">
              <a:solidFill>
                <a:srgbClr val="000000"/>
              </a:solidFill>
              <a:effectLst/>
              <a:uFillTx/>
              <a:latin typeface="Arial"/>
            </a:endParaRPr>
          </a:p>
          <a:p>
            <a:pPr defTabSz="813960">
              <a:lnSpc>
                <a:spcPct val="100000"/>
              </a:lnSpc>
              <a:tabLst>
                <a:tab pos="0" algn="l"/>
              </a:tabLst>
            </a:pPr>
            <a:r>
              <a:rPr lang="en-CA" sz="2930" b="0" u="none" strike="noStrike">
                <a:solidFill>
                  <a:srgbClr val="0F3999"/>
                </a:solidFill>
                <a:effectLst/>
                <a:uFillTx/>
                <a:latin typeface="Noto Sans Regular"/>
                <a:ea typeface="Noto Sans Regular"/>
              </a:rPr>
              <a:t>"Un cristiano dijo una vez que cuando llegara al cielo esperaba encontrarse con tres causas de asombro. Se maravillaba al encontrar algunos que no esperaba ver allí.</a:t>
            </a:r>
            <a:endParaRPr lang="en-CA" sz="293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Se maravillaría de no ver a algunos de los que esperaba encontrar, y, por último, lo que más le maravillaría sería encontrar a un pecador tan indigno como él en el Paraíso de Dios". 8</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¿No hubo suficiente sangre derramada por los mártires para satisfacer a los escépticos que niegan la legitimidad de este movimiento?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Nunca olvidemos que Dios nos llama a una fe que va más allá de las apariencias y los números, una fe de calidad y profundidad que verdaderamente refleja el carácter de Cristo.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Nuestra misión no es ser vistos como una multitud poderosa a los ojos del mundo, sino como aquellos que, incluso en sencillez y humildad, brillan con la luz del Salvador.</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Así como las generaciones anteriores a nosotros enfrentaron inmensos desafíos, nosotros también estamos llamados a permanecer fieles en tiempos de adversidad, a confiar en la fuerza que solo Dios puede proporcionar.</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Y mientras esperamos el regreso de nuestro Señor, que nuestra oración sea constante: "Señor, ayúdanos a reflejar tu carácter en cada palabra, en cada acción, para que el mundo pueda ver en nosotros una esperanza que no se desvanecerá".</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Es tarde en la noche y el mundo necesita la luz que Cristo nos ha dado. Que seamos esa luz. ¡Que marquemos la diferencia!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laceHolder 1"/>
          <p:cNvSpPr>
            <a:spLocks noGrp="1"/>
          </p:cNvSpPr>
          <p:nvPr>
            <p:ph type="title"/>
          </p:nvPr>
        </p:nvSpPr>
        <p:spPr>
          <a:xfrm>
            <a:off x="1093680" y="128124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000" b="0" u="none" strike="noStrike" cap="all">
                <a:solidFill>
                  <a:srgbClr val="0F3999"/>
                </a:solidFill>
                <a:effectLst/>
                <a:uFillTx/>
                <a:latin typeface="Noto Sans Bold"/>
                <a:ea typeface="Noto Sans Bold"/>
              </a:rPr>
              <a:t>Referencias:</a:t>
            </a:r>
            <a:endParaRPr lang="en-CA" sz="3000" b="0" u="none" strike="noStrike">
              <a:solidFill>
                <a:srgbClr val="0F3999"/>
              </a:solidFill>
              <a:effectLst/>
              <a:uFillTx/>
              <a:latin typeface="Noto Sans Regular"/>
            </a:endParaRPr>
          </a:p>
        </p:txBody>
      </p:sp>
      <p:sp>
        <p:nvSpPr>
          <p:cNvPr id="169" name="https://thirdwaycafe.com/prepare-for-peace/living-peace/pacifism/ [Emphasis added.]…"/>
          <p:cNvSpPr/>
          <p:nvPr/>
        </p:nvSpPr>
        <p:spPr>
          <a:xfrm>
            <a:off x="1093680" y="204336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numCol="2" spcCol="423720" anchor="t">
            <a:normAutofit/>
          </a:bodyPr>
          <a:lstStyle/>
          <a:p>
            <a:pPr marL="1176480" indent="-1176480" defTabSz="914400">
              <a:lnSpc>
                <a:spcPct val="90000"/>
              </a:lnSpc>
              <a:buClr>
                <a:srgbClr val="467886"/>
              </a:buClr>
              <a:buFont typeface="OpenSymbol"/>
              <a:buAutoNum type="arabicPeriod"/>
            </a:pPr>
            <a:r>
              <a:rPr lang="en-CA" sz="1500" b="0" u="sng" strike="noStrike">
                <a:solidFill>
                  <a:srgbClr val="0000FF"/>
                </a:solidFill>
                <a:effectLst/>
                <a:uFillTx/>
                <a:latin typeface="Noto Sans Regular"/>
                <a:ea typeface="Noto Sans Regular"/>
                <a:hlinkClick r:id="rId3"/>
              </a:rPr>
              <a:t>https://thirdwaycafe.com/prepare-for-peace/living-peace/pacifism/ [Énfasis añadido.]</a:t>
            </a:r>
            <a:endParaRPr lang="en-CA" sz="1500" b="0" u="none" strike="noStrike">
              <a:solidFill>
                <a:srgbClr val="000000"/>
              </a:solidFill>
              <a:effectLst/>
              <a:uFillTx/>
              <a:latin typeface="Arial"/>
            </a:endParaRPr>
          </a:p>
          <a:p>
            <a:pPr marL="1176480" indent="-1176480" defTabSz="914400">
              <a:lnSpc>
                <a:spcPct val="90000"/>
              </a:lnSpc>
              <a:buClr>
                <a:srgbClr val="333333"/>
              </a:buClr>
              <a:buFont typeface="OpenSymbol"/>
              <a:buAutoNum type="arabicPeriod"/>
            </a:pPr>
            <a:r>
              <a:rPr lang="en-CA" sz="1500" b="0" u="none" strike="noStrike">
                <a:solidFill>
                  <a:srgbClr val="333333"/>
                </a:solidFill>
                <a:effectLst/>
                <a:uFillTx/>
                <a:latin typeface="Noto Sans Regular"/>
                <a:ea typeface="Noto Sans Regular"/>
              </a:rPr>
              <a:t>El Deseado de Todas las Gentes, p. 773.</a:t>
            </a:r>
            <a:endParaRPr lang="en-CA" sz="1500" b="0" u="none" strike="noStrike">
              <a:solidFill>
                <a:srgbClr val="000000"/>
              </a:solidFill>
              <a:effectLst/>
              <a:uFillTx/>
              <a:latin typeface="Arial"/>
            </a:endParaRPr>
          </a:p>
          <a:p>
            <a:pPr marL="1176480" indent="-1176480" defTabSz="914400">
              <a:lnSpc>
                <a:spcPct val="90000"/>
              </a:lnSpc>
              <a:buClr>
                <a:srgbClr val="333333"/>
              </a:buClr>
              <a:buFont typeface="OpenSymbol"/>
              <a:buAutoNum type="arabicPeriod"/>
            </a:pPr>
            <a:r>
              <a:rPr lang="en-CA" sz="1500" b="0" u="none" strike="noStrike">
                <a:solidFill>
                  <a:srgbClr val="333333"/>
                </a:solidFill>
                <a:effectLst/>
                <a:uFillTx/>
                <a:latin typeface="Noto Sans Regular"/>
                <a:ea typeface="Noto Sans Regular"/>
              </a:rPr>
              <a:t>Lecciones prácticas de Cristo, p. 69.</a:t>
            </a:r>
            <a:endParaRPr lang="en-CA" sz="1500" b="0" u="none" strike="noStrike">
              <a:solidFill>
                <a:srgbClr val="000000"/>
              </a:solidFill>
              <a:effectLst/>
              <a:uFillTx/>
              <a:latin typeface="Arial"/>
            </a:endParaRPr>
          </a:p>
          <a:p>
            <a:pPr marL="1176480" indent="-1176480" defTabSz="914400">
              <a:lnSpc>
                <a:spcPct val="90000"/>
              </a:lnSpc>
              <a:buClr>
                <a:srgbClr val="333333"/>
              </a:buClr>
              <a:buFont typeface="OpenSymbol"/>
              <a:buAutoNum type="arabicPeriod"/>
            </a:pPr>
            <a:r>
              <a:rPr lang="en-CA" sz="1500" b="0" u="none" strike="noStrike">
                <a:solidFill>
                  <a:srgbClr val="333333"/>
                </a:solidFill>
                <a:effectLst/>
                <a:uFillTx/>
                <a:latin typeface="Noto Sans Regular"/>
                <a:ea typeface="Noto Sans Regular"/>
              </a:rPr>
              <a:t>Mensajes Seleccionados, libro 3, p. 386. [Énfasis añadido.]</a:t>
            </a:r>
            <a:endParaRPr lang="en-CA" sz="1500" b="0" u="none" strike="noStrike">
              <a:solidFill>
                <a:srgbClr val="000000"/>
              </a:solidFill>
              <a:effectLst/>
              <a:uFillTx/>
              <a:latin typeface="Arial"/>
            </a:endParaRPr>
          </a:p>
          <a:p>
            <a:pPr marL="1176480" indent="-1176480" defTabSz="914400">
              <a:lnSpc>
                <a:spcPct val="90000"/>
              </a:lnSpc>
              <a:buClr>
                <a:srgbClr val="333333"/>
              </a:buClr>
              <a:buFont typeface="OpenSymbol"/>
              <a:buAutoNum type="arabicPeriod"/>
            </a:pPr>
            <a:r>
              <a:rPr lang="en-CA" sz="1500" b="0" u="none" strike="noStrike">
                <a:solidFill>
                  <a:srgbClr val="333333"/>
                </a:solidFill>
                <a:effectLst/>
                <a:uFillTx/>
                <a:latin typeface="Noto Sans Regular"/>
                <a:ea typeface="Noto Sans Regular"/>
              </a:rPr>
              <a:t>El Conflicto de los Siglos, p. 608. [Énfasis añadido.]</a:t>
            </a:r>
            <a:endParaRPr lang="en-CA" sz="1500" b="0" u="none" strike="noStrike">
              <a:solidFill>
                <a:srgbClr val="000000"/>
              </a:solidFill>
              <a:effectLst/>
              <a:uFillTx/>
              <a:latin typeface="Arial"/>
            </a:endParaRPr>
          </a:p>
          <a:p>
            <a:pPr marL="1176480" indent="-1176480" defTabSz="914400">
              <a:lnSpc>
                <a:spcPct val="90000"/>
              </a:lnSpc>
              <a:buClr>
                <a:srgbClr val="333333"/>
              </a:buClr>
              <a:buFont typeface="OpenSymbol"/>
              <a:buAutoNum type="arabicPeriod"/>
            </a:pPr>
            <a:r>
              <a:rPr lang="en-CA" sz="1500" b="0" u="none" strike="noStrike">
                <a:solidFill>
                  <a:srgbClr val="333333"/>
                </a:solidFill>
                <a:effectLst/>
                <a:uFillTx/>
                <a:latin typeface="Noto Sans Regular"/>
                <a:ea typeface="Noto Sans Regular"/>
              </a:rPr>
              <a:t>Testimonios para la Iglesia, vol. 5, p. 644.</a:t>
            </a:r>
            <a:endParaRPr lang="en-CA" sz="1500" b="0" u="none" strike="noStrike">
              <a:solidFill>
                <a:srgbClr val="000000"/>
              </a:solidFill>
              <a:effectLst/>
              <a:uFillTx/>
              <a:latin typeface="Arial"/>
            </a:endParaRPr>
          </a:p>
          <a:p>
            <a:pPr marL="1176480" indent="-1176480" defTabSz="914400">
              <a:lnSpc>
                <a:spcPct val="90000"/>
              </a:lnSpc>
              <a:buClr>
                <a:srgbClr val="333333"/>
              </a:buClr>
              <a:buFont typeface="OpenSymbol"/>
              <a:buAutoNum type="arabicPeriod"/>
            </a:pPr>
            <a:r>
              <a:rPr lang="en-CA" sz="1500" b="0" u="none" strike="noStrike">
                <a:solidFill>
                  <a:srgbClr val="333333"/>
                </a:solidFill>
                <a:effectLst/>
                <a:uFillTx/>
                <a:latin typeface="Noto Sans Regular"/>
                <a:ea typeface="Noto Sans Regular"/>
              </a:rPr>
              <a:t>Cartas y Manuscritos, vol. 16 (1901), Lt. 153, 1901.</a:t>
            </a:r>
            <a:endParaRPr lang="en-CA" sz="1500" b="0" u="none" strike="noStrike">
              <a:solidFill>
                <a:srgbClr val="000000"/>
              </a:solidFill>
              <a:effectLst/>
              <a:uFillTx/>
              <a:latin typeface="Arial"/>
            </a:endParaRPr>
          </a:p>
          <a:p>
            <a:pPr marL="1176480" indent="-1176480" defTabSz="914400">
              <a:lnSpc>
                <a:spcPct val="90000"/>
              </a:lnSpc>
              <a:buClr>
                <a:srgbClr val="333333"/>
              </a:buClr>
              <a:buFont typeface="OpenSymbol"/>
              <a:buAutoNum type="arabicPeriod"/>
            </a:pPr>
            <a:r>
              <a:rPr lang="en-CA" sz="1500" b="0" u="none" strike="noStrike">
                <a:solidFill>
                  <a:srgbClr val="333333"/>
                </a:solidFill>
                <a:effectLst/>
                <a:uFillTx/>
                <a:latin typeface="Noto Sans Regular"/>
                <a:ea typeface="Noto Sans Regular"/>
              </a:rPr>
              <a:t>La fe por la que vivo, p. 370.</a:t>
            </a:r>
            <a:endParaRPr lang="en-CA" sz="15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En Engaging the Powers, p. 217, el erudito bíblico Walter Wink observa que "la iglesia que se había opuesto de manera no violenta a la brutal represión del Imperio Romano se encontró extrañamente victoriosa. . . .</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El precio que pagó la iglesia, sin embargo, fue abrazar la violencia como medio para preservar el imperio. Pero la eliminación de la no violencia del evangelio hizo estallar la piedra angular del arco, y el cristianismo se derrumbó en ...</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3000" b="0" u="none" strike="noStrike">
                <a:solidFill>
                  <a:srgbClr val="0F3999"/>
                </a:solidFill>
                <a:effectLst/>
                <a:uFillTx/>
                <a:latin typeface="Noto Sans Regular"/>
                <a:ea typeface="Noto Sans Regular"/>
              </a:rPr>
              <a:t>una religión de salvación personal y una vida después de la muerte celosamente guardada por un Dios iracundo y aterrador, todo el sistema cuidadosamente administrado por un cuerpo de sacerdotes de élite con el respaldo directo de gobernantes seculares ahora considerados como los agentes elegidos de la obra de Dios en la historia". 1</a:t>
            </a:r>
            <a:endParaRPr lang="en-CA" sz="109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Carl von Clausewitz, autor de Vom Kriege, un libro sobre estrategia de guerra, podría ser considerado uno de los genios militares más calificados para enmarcar el concepto de guerra como un acto de fuerza.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para obligar al enemigo a hacer nuestra voluntad, y además, esa guerra se revela en una trinidad grotesca, compuesta de violencia primordial, odio y enemistad, que deben ser considerados como una fuerza natural ciega.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Sin embargo, frente a esta realidad, los teólogos progresistas se esfuerzan por tratar de reconciliar el carácter de Jesucristo con la violencia de la guerra.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Bajo la presión de perder el control, los líderes con la mentalidad de Caifás declaran inquietos: "¿Qué hacemos? porque este hombre hace muchos milagros. Si lo dejamos así, todos creerán en él, y vendrán los romanos y nos quitarán nuestro lugar y nuestra nación" (Juan 11:47, 48).</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Jesús nunca se involucró en la guerra, nunca abusó física o emocionalmente de ninguna persona o grupo. Frente a la cultura de guerra tan de moda en su tiempo, definió la conducta de una persona en tal tiempo de crisis: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11"/>
          <p:cNvSpPr/>
          <p:nvPr/>
        </p:nvSpPr>
        <p:spPr>
          <a:xfrm>
            <a:off x="833400" y="2098800"/>
            <a:ext cx="9599400" cy="2528469"/>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90000"/>
              </a:lnSpc>
              <a:tabLst>
                <a:tab pos="0" algn="l"/>
              </a:tabLst>
            </a:pPr>
            <a:r>
              <a:rPr lang="en-CA" sz="8800" b="0" u="none" strike="noStrike" dirty="0" err="1" smtClean="0">
                <a:solidFill>
                  <a:srgbClr val="003BBB"/>
                </a:solidFill>
                <a:effectLst/>
                <a:uFillTx/>
                <a:latin typeface="Noto Sans Bold"/>
                <a:ea typeface="Noto Sans Bold"/>
              </a:rPr>
              <a:t>Libre</a:t>
            </a:r>
            <a:r>
              <a:rPr lang="en-CA" sz="8800" b="0" u="none" strike="noStrike" dirty="0" smtClean="0">
                <a:solidFill>
                  <a:srgbClr val="003BBB"/>
                </a:solidFill>
                <a:effectLst/>
                <a:uFillTx/>
                <a:latin typeface="Noto Sans Bold"/>
                <a:ea typeface="Noto Sans Bold"/>
              </a:rPr>
              <a:t> de </a:t>
            </a:r>
            <a:r>
              <a:rPr lang="en-CA" sz="8800" b="0" u="none" strike="noStrike" dirty="0" err="1" smtClean="0">
                <a:solidFill>
                  <a:srgbClr val="003BBB"/>
                </a:solidFill>
                <a:effectLst/>
                <a:uFillTx/>
                <a:latin typeface="Noto Sans Bold"/>
                <a:ea typeface="Noto Sans Bold"/>
              </a:rPr>
              <a:t>las</a:t>
            </a:r>
            <a:r>
              <a:rPr lang="en-CA" sz="8800" b="0" u="none" strike="noStrike" dirty="0" smtClean="0">
                <a:solidFill>
                  <a:srgbClr val="003BBB"/>
                </a:solidFill>
                <a:effectLst/>
                <a:uFillTx/>
                <a:latin typeface="Noto Sans Bold"/>
                <a:ea typeface="Noto Sans Bold"/>
              </a:rPr>
              <a:t> </a:t>
            </a:r>
            <a:r>
              <a:rPr lang="en-CA" sz="8800" dirty="0" err="1">
                <a:solidFill>
                  <a:srgbClr val="003BBB"/>
                </a:solidFill>
                <a:latin typeface="Noto Sans Bold"/>
                <a:ea typeface="Noto Sans Bold"/>
              </a:rPr>
              <a:t>F</a:t>
            </a:r>
            <a:r>
              <a:rPr lang="en-CA" sz="8800" b="0" u="none" strike="noStrike" dirty="0" err="1" smtClean="0">
                <a:solidFill>
                  <a:srgbClr val="003BBB"/>
                </a:solidFill>
                <a:effectLst/>
                <a:uFillTx/>
                <a:latin typeface="Noto Sans Bold"/>
                <a:ea typeface="Noto Sans Bold"/>
              </a:rPr>
              <a:t>ieras</a:t>
            </a:r>
            <a:r>
              <a:rPr lang="en-CA" sz="8800" b="0" u="none" strike="noStrike" dirty="0" smtClean="0">
                <a:solidFill>
                  <a:srgbClr val="003BBB"/>
                </a:solidFill>
                <a:effectLst/>
                <a:uFillTx/>
                <a:latin typeface="Noto Sans Bold"/>
                <a:ea typeface="Noto Sans Bold"/>
              </a:rPr>
              <a:t> </a:t>
            </a:r>
            <a:r>
              <a:rPr lang="en-CA" sz="8800" dirty="0" err="1">
                <a:solidFill>
                  <a:srgbClr val="003BBB"/>
                </a:solidFill>
                <a:latin typeface="Noto Sans Bold"/>
                <a:ea typeface="Noto Sans Bold"/>
              </a:rPr>
              <a:t>B</a:t>
            </a:r>
            <a:r>
              <a:rPr lang="en-CA" sz="8800" b="0" u="none" strike="noStrike" dirty="0" err="1" smtClean="0">
                <a:solidFill>
                  <a:srgbClr val="003BBB"/>
                </a:solidFill>
                <a:effectLst/>
                <a:uFillTx/>
                <a:latin typeface="Noto Sans Bold"/>
                <a:ea typeface="Noto Sans Bold"/>
              </a:rPr>
              <a:t>atallas</a:t>
            </a:r>
            <a:endParaRPr lang="en-CA" sz="8800" b="0" u="none" strike="noStrike" dirty="0">
              <a:solidFill>
                <a:srgbClr val="000000"/>
              </a:solidFill>
              <a:effectLst/>
              <a:uFillTx/>
              <a:latin typeface="Arial"/>
            </a:endParaRPr>
          </a:p>
        </p:txBody>
      </p:sp>
      <p:sp>
        <p:nvSpPr>
          <p:cNvPr id="46" name="TextBox 8"/>
          <p:cNvSpPr/>
          <p:nvPr/>
        </p:nvSpPr>
        <p:spPr>
          <a:xfrm>
            <a:off x="915120" y="5390280"/>
            <a:ext cx="7586640" cy="4212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b">
            <a:spAutoFit/>
          </a:bodyPr>
          <a:lstStyle/>
          <a:p>
            <a:pPr defTabSz="914400">
              <a:lnSpc>
                <a:spcPct val="100000"/>
              </a:lnSpc>
              <a:tabLst>
                <a:tab pos="0" algn="l"/>
              </a:tabLst>
            </a:pPr>
            <a:r>
              <a:rPr lang="en-CA" sz="1900" b="0" u="none" strike="noStrike" cap="all">
                <a:solidFill>
                  <a:srgbClr val="0F3999"/>
                </a:solidFill>
                <a:effectLst/>
                <a:uFillTx/>
                <a:latin typeface="Noto Sans Medium"/>
                <a:ea typeface="Noto Sans Medium"/>
              </a:rPr>
              <a:t>Por Liviu Tudoroiu</a:t>
            </a:r>
            <a:endParaRPr lang="en-CA" sz="1900" b="0" u="none" strike="noStrike">
              <a:solidFill>
                <a:srgbClr val="000000"/>
              </a:solidFill>
              <a:effectLst/>
              <a:uFillTx/>
              <a:latin typeface="Arial"/>
            </a:endParaRPr>
          </a:p>
        </p:txBody>
      </p:sp>
      <p:sp>
        <p:nvSpPr>
          <p:cNvPr id="47" name="TextBox 8"/>
          <p:cNvSpPr/>
          <p:nvPr/>
        </p:nvSpPr>
        <p:spPr>
          <a:xfrm>
            <a:off x="9024120" y="602280"/>
            <a:ext cx="2754000" cy="383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457200">
              <a:lnSpc>
                <a:spcPct val="100000"/>
              </a:lnSpc>
              <a:spcBef>
                <a:spcPts val="1199"/>
              </a:spcBef>
              <a:tabLst>
                <a:tab pos="0" algn="l"/>
              </a:tabLst>
            </a:pPr>
            <a:r>
              <a:rPr lang="en-CA" sz="1700" b="0" u="none" strike="noStrike">
                <a:solidFill>
                  <a:srgbClr val="0F3999"/>
                </a:solidFill>
                <a:effectLst/>
                <a:uFillTx/>
                <a:latin typeface="Noto Sans Regular"/>
                <a:ea typeface="Noto Sans Regular"/>
              </a:rPr>
              <a:t>Viernes, 18 de julio de 2025</a:t>
            </a:r>
            <a:endParaRPr lang="en-CA" sz="1700" b="0" u="none" strike="noStrike">
              <a:solidFill>
                <a:srgbClr val="000000"/>
              </a:solidFill>
              <a:effectLst/>
              <a:uFillTx/>
              <a:latin typeface="Arial"/>
            </a:endParaRPr>
          </a:p>
        </p:txBody>
      </p:sp>
      <p:sp>
        <p:nvSpPr>
          <p:cNvPr id="5"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p:tmAbs val="0"/>
                                  </p:iterate>
                                  <p:childTnLst>
                                    <p:set>
                                      <p:cBhvr>
                                        <p:cTn id="6" fill="hold"/>
                                        <p:tgtEl>
                                          <p:spTgt spid="45"/>
                                        </p:tgtEl>
                                        <p:attrNameLst>
                                          <p:attrName>style.visibility</p:attrName>
                                        </p:attrNameLst>
                                      </p:cBhvr>
                                      <p:to>
                                        <p:strVal val="visible"/>
                                      </p:to>
                                    </p:set>
                                    <p:anim calcmode="lin" valueType="num">
                                      <p:cBhvr additive="repl">
                                        <p:cTn id="7" dur="1000" fill="hold"/>
                                        <p:tgtEl>
                                          <p:spTgt spid="45"/>
                                        </p:tgtEl>
                                        <p:attrNameLst>
                                          <p:attrName>ppt_x</p:attrName>
                                        </p:attrNameLst>
                                      </p:cBhvr>
                                      <p:tavLst>
                                        <p:tav tm="0">
                                          <p:val>
                                            <p:strVal val="#ppt_x"/>
                                          </p:val>
                                        </p:tav>
                                        <p:tav tm="100000">
                                          <p:val>
                                            <p:strVal val="#ppt_x"/>
                                          </p:val>
                                        </p:tav>
                                      </p:tavLst>
                                    </p:anim>
                                    <p:anim calcmode="lin" valueType="num">
                                      <p:cBhvr additive="repl">
                                        <p:cTn id="8"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"Oísteis que se ha dicho: Amarás a tu prójimo y aborrecerás a tu enemigo. Pero yo os digo: Amad a vuestros enemigos, bendecid a los que os maldicen, haced bien a los que os odian, y orad por los que os ultrajan y os persiguen" (Mateo 5:43).</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Entonces, los pioneros del Adventismo y más tarde los reformadores que siguieron el ejemplo de Cristo se dieron cuenta de que tener ese tipo de carácter y amor por los enemigos de uno, cuesta libertad, encarcelamiento, tortura e incluso la muerte.</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Los adventistas que realmente amaban a Jesús sabían el precio que tenían que pagar por expresar su fe en voz alta. En verano, a todo el mundo le gustan los aplausos.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Pero en invierno, en tiempos de crisis, incluso el mero hecho de pensar en tu fe en voz alta puede hacer que pierdas la aprobación general de la sociedad. Es entonces cuando nuestra fe será llevada al punto de ruptura, cuando los viejos amigos se conviertan en enemigos acérrimos.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3230" b="0" u="none" strike="noStrike">
                <a:solidFill>
                  <a:srgbClr val="0F3999"/>
                </a:solidFill>
                <a:effectLst/>
                <a:uFillTx/>
                <a:latin typeface="Noto Sans Regular"/>
                <a:ea typeface="Noto Sans Regular"/>
              </a:rPr>
              <a:t>En el Informe de la Tercera Sesión Anual de la Asociación General de los Adventistas del Séptimo Día, The Review and Herald, del 23 de mayo de 1865, la opinión general fue la siguiente: "Nos vemos obligados a rechazar toda participación en actos de guerra y derramamiento de sangre".</a:t>
            </a:r>
            <a:endParaRPr lang="en-CA" sz="32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v</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50320">
              <a:lnSpc>
                <a:spcPct val="100000"/>
              </a:lnSpc>
              <a:buNone/>
              <a:tabLst>
                <a:tab pos="0" algn="l"/>
              </a:tabLst>
            </a:pPr>
            <a:r>
              <a:rPr lang="en-CA" sz="3070" b="0" u="none" strike="noStrike">
                <a:solidFill>
                  <a:srgbClr val="0F3999"/>
                </a:solidFill>
                <a:effectLst/>
                <a:uFillTx/>
                <a:latin typeface="Noto Sans Regular"/>
                <a:ea typeface="Noto Sans Regular"/>
              </a:rPr>
              <a:t>Sin embargo, durante la Primera Guerra Mundial en 1914-1918, la mayoría de los Adventistas del Séptimo Día —el 98% según algunas estimaciones— se vieron obligados a unirse a las filas del combate, fusionándose en la máquina de matar global, sabiendo claramente que tal comportamiento iba en contra de sus creencias.</a:t>
            </a:r>
            <a:endParaRPr lang="en-CA" sz="30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Una pequeña minoría, solo alrededor del 2%, eligió un camino diferente. Preferían convertirse en parias, etiquetados como anatema por la sociedad, antes que abandonar a Cristo y violar los mandamientos de Dios.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50320">
              <a:lnSpc>
                <a:spcPct val="100000"/>
              </a:lnSpc>
              <a:buNone/>
              <a:tabLst>
                <a:tab pos="0" algn="l"/>
              </a:tabLst>
            </a:pPr>
            <a:r>
              <a:rPr lang="en-CA" sz="3070" b="0" u="none" strike="noStrike">
                <a:solidFill>
                  <a:srgbClr val="0F3999"/>
                </a:solidFill>
                <a:effectLst/>
                <a:uFillTx/>
                <a:latin typeface="Noto Sans Regular"/>
                <a:ea typeface="Noto Sans Regular"/>
              </a:rPr>
              <a:t>Imbuidos de una porción inquebrantable del Espíritu de Cristo, resistieron la prueba del tiempo, con los ojos fijos en la belleza de ese otro país, el eterno. Reconocieron claramente que la filosofía de la guerra nunca podría alinearse con el mandamiento de "amar a tus enemigos".</a:t>
            </a:r>
            <a:endParaRPr lang="en-CA" sz="30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El inevitable choque entre la Ley de Dios y la ley del César condujo a una persecución feroz, una dura realidad que puso a prueba la determinación de los fieles.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El tiempo y el espacio a menudo han conspirado para atraer a la batalla a jóvenes que ni se conocían ni se odiaban entre sí, obligándolos a matar por causas establecidas por unos pocos ancianos, hombres que sí se conocían y albergaban profundas animosidades, pero que nunca se atreverían a tomar las armas.</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59680">
              <a:lnSpc>
                <a:spcPct val="100000"/>
              </a:lnSpc>
              <a:buNone/>
              <a:tabLst>
                <a:tab pos="0" algn="l"/>
              </a:tabLst>
            </a:pPr>
            <a:r>
              <a:rPr lang="en-CA" sz="3100" b="0" u="none" strike="noStrike">
                <a:solidFill>
                  <a:srgbClr val="0F3999"/>
                </a:solidFill>
                <a:effectLst/>
                <a:uFillTx/>
                <a:latin typeface="Noto Sans Regular"/>
                <a:ea typeface="Noto Sans Regular"/>
              </a:rPr>
              <a:t>Tenemos el bendito privilegio de enriquecer esta semana especial de oración con algunas reflexiones históricas, especialmente ahora, cuando muchos celebran con entusiasmo los 100 años de nuestra existencia como movimiento, mientras que otros expresan profundas preocupaciones sobre nuestra dinámica espiritual.</a:t>
            </a:r>
            <a:endParaRPr lang="en-CA" sz="31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No es difícil ver que esta ideología está en total oposición al carácter de Dios. Encarna el origen mismo del pecado.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El acto de obligar u obligar a los seres inteligentes a decir o hacer algo en contra de su propia conciencia refleja el comienzo de la gran guerra en el Cielo, una rebelión arraigada en la coerción y el desafío contra la libertad divina.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Coraje en la crisis</a:t>
            </a:r>
            <a:endParaRPr lang="en-CA" sz="3200" b="0" u="none" strike="noStrike">
              <a:solidFill>
                <a:srgbClr val="0F3999"/>
              </a:solidFill>
              <a:effectLst/>
              <a:uFillTx/>
              <a:latin typeface="Noto Sans Regular"/>
            </a:endParaRPr>
          </a:p>
        </p:txBody>
      </p:sp>
      <p:sp>
        <p:nvSpPr>
          <p:cNvPr id="78" name="In summer, all the trees are green—but when winter arrives, only the evergreens preserve their color. Likewise, it is during times of spiritual and social crisis that our true colors are revealed."/>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lnSpcReduction="10000"/>
          </a:bodyPr>
          <a:lstStyle/>
          <a:p>
            <a:pPr defTabSz="813960">
              <a:lnSpc>
                <a:spcPct val="100000"/>
              </a:lnSpc>
              <a:tabLst>
                <a:tab pos="0" algn="l"/>
              </a:tabLst>
            </a:pPr>
            <a:endParaRPr lang="en-CA" sz="2930" b="0" u="none" strike="noStrike">
              <a:solidFill>
                <a:srgbClr val="000000"/>
              </a:solidFill>
              <a:effectLst/>
              <a:uFillTx/>
              <a:latin typeface="Arial"/>
            </a:endParaRPr>
          </a:p>
          <a:p>
            <a:pPr defTabSz="813960">
              <a:lnSpc>
                <a:spcPct val="100000"/>
              </a:lnSpc>
              <a:tabLst>
                <a:tab pos="0" algn="l"/>
              </a:tabLst>
            </a:pPr>
            <a:endParaRPr lang="en-CA" sz="2930" b="0" u="none" strike="noStrike">
              <a:solidFill>
                <a:srgbClr val="000000"/>
              </a:solidFill>
              <a:effectLst/>
              <a:uFillTx/>
              <a:latin typeface="Arial"/>
            </a:endParaRPr>
          </a:p>
          <a:p>
            <a:pPr defTabSz="813960">
              <a:lnSpc>
                <a:spcPct val="100000"/>
              </a:lnSpc>
              <a:tabLst>
                <a:tab pos="0" algn="l"/>
              </a:tabLst>
            </a:pPr>
            <a:r>
              <a:rPr lang="en-CA" sz="2930" b="0" u="none" strike="noStrike">
                <a:solidFill>
                  <a:srgbClr val="0F3999"/>
                </a:solidFill>
                <a:effectLst/>
                <a:uFillTx/>
                <a:latin typeface="Noto Sans Regular"/>
                <a:ea typeface="Noto Sans Regular"/>
              </a:rPr>
              <a:t>En verano, todos los árboles están verdes, pero cuando llega el invierno, solo los árboles de hoja perenne conservan su color. Del mismo modo, es durante los tiempos de crisis espiritual y social que se revelan nuestros verdaderos colores.</a:t>
            </a:r>
            <a:endParaRPr lang="en-CA" sz="293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Es solo cuando la llama toca nuestros pies que descubrimos quiénes somos realmente. A los que flaquean bajo el peso de la presión se les podría llamar "cristianos de buen tiempo".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Hasta que llegue un momento tan difícil, es fácil para nosotros abogar por la verdad cuando el mundo no se resiste a ella, pero cuando la persecución asoma su fea cabeza, ¡cuán pocos están dispuestos a pagar el precio por su profesión de fe!</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Muchos estaban ansiosos por seguir a Jesús cuando Él distribuía pan gratis en las laderas de las colinas de Jerusalén, sin embargo, ¿cuán pocos de los que llevaban a casa las doce canastas de excedentes estaban dispuestos a arriesgar su reputación para estar al lado del humilde Hijo del Hombre, crucificado entre el Cielo y la Tierra?</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Los discípulos estaban profundamente decepcionados de que Jesús no se revelara a sí mismo como el Dios del Universo por medio de una poderosa demostración de poder y autoridad del Cielo.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Se habrían regocijado de verlo como el rey triunfante de Israel, pero no como alguien etiquetado como un criminal, culpable de "traición contra el gobierno romano". 2</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Una cosa es leer el libro de Job sin haber enfrentado nunca sus pruebas, y otra muy distinta leerlo con el estómago vacío, después de días de ayuno y oración, durante una gran aflicción.</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Una cosa es cantar por Cristo, y otra morir por Cristo. Una cosa es nadar en una piscina y otra muy distinta nadar en el océano, luchando contra las corrientes.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740520">
              <a:lnSpc>
                <a:spcPct val="100000"/>
              </a:lnSpc>
              <a:buNone/>
              <a:tabLst>
                <a:tab pos="0" algn="l"/>
              </a:tabLst>
            </a:pPr>
            <a:r>
              <a:rPr lang="en-CA" sz="2680" b="0" u="none" strike="noStrike">
                <a:solidFill>
                  <a:srgbClr val="0F3999"/>
                </a:solidFill>
                <a:effectLst/>
                <a:uFillTx/>
                <a:latin typeface="Noto Sans Regular"/>
                <a:ea typeface="Noto Sans Regular"/>
              </a:rPr>
              <a:t>Para medir verdaderamente el pulso de nuestra condición espiritual, tanto como individuos como como un cuerpo colectivo de creyentes, primero debemos reconocer la Fuente de todos los buenos cambios, la esencia de todas las acciones nobles, el que se reveló a sí mismo como "el camino, la verdad y la vida". Sin Él como el modelo perfecto, no podemos discernir la realidad de nuestra condición espiritual.</a:t>
            </a:r>
            <a:endParaRPr lang="en-CA" sz="268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Los tiempos difíciles crean personas fuertes; Las personas fuertes traen buenos momentos. Los buenos tiempos, sin embargo, hacen a las personas débiles, y las personas débiles traen tiempos difíciles.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Así que aquí estamos, después de 100 años de existencia, enfrentando una crisis de identidad, enfrentando nuevos desafíos y viendo cómo nuevas corrientes ideológicas "agitan su vergüenza" a las puertas de la iglesia.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3000" b="0" u="none" strike="noStrike">
                <a:solidFill>
                  <a:srgbClr val="0F3999"/>
                </a:solidFill>
                <a:effectLst/>
                <a:uFillTx/>
                <a:latin typeface="Noto Sans Regular"/>
                <a:ea typeface="Noto Sans Regular"/>
              </a:rPr>
              <a:t>La generación de reformadores nacidos en tiempos difíciles pasó el testigo a la siguiente generación, una generación nacida en tiempos buenos, construida por personas fuertes. Ahora, sin embargo, parece que el mundo está siendo dirigido por personas débiles y, como resultado, los tiempos difíciles se avecinan una vez más.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Las nuevas generaciones de reformadores se enfrentan a tentaciones y provocaciones mucho más sutiles que las que se han experimentado antes. La generación pasada descansa en paz, enterrada en cementerios olvidados, mientras que sus hijos y nietos recuerdan poco de las luchas de sus antepasados.</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3000" b="0" u="none" strike="noStrike">
                <a:solidFill>
                  <a:srgbClr val="0F3999"/>
                </a:solidFill>
                <a:effectLst/>
                <a:uFillTx/>
                <a:latin typeface="Noto Sans Regular"/>
                <a:ea typeface="Noto Sans Regular"/>
              </a:rPr>
              <a:t>Durante más de 2.000 años, Roma y el mundo, a través de su "César", han desafiado a los cristianos fieles a comprometer su fe en Jesús y quebrantar los mandamientos de Dios. Desde los tiempos de Cristo, la ley dominante ha sido la ley romana.</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Bajo el duro decreto, "¡Non licet es vos!" —"¡No se te permite existir!" Los primeros cristianos sacrificaron sus nombres, reputaciones, comodidades y, en última instancia, sus vidas por su amado Cristo.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Hoy en día, el "César moderno" hace una demanda similar: sumisión incondicional, o de lo contrario se te considera no apto para existir. Fue bajo esta presión que nació la Reforma entre los Adventistas del Séptimo Día.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laceHolder 1"/>
          <p:cNvSpPr>
            <a:spLocks noGrp="1"/>
          </p:cNvSpPr>
          <p:nvPr>
            <p:ph type="title"/>
          </p:nvPr>
        </p:nvSpPr>
        <p:spPr>
          <a:xfrm>
            <a:off x="1031400" y="1704600"/>
            <a:ext cx="8963280" cy="3639240"/>
          </a:xfrm>
          <a:prstGeom prst="rect">
            <a:avLst/>
          </a:prstGeom>
          <a:noFill/>
          <a:ln w="12600">
            <a:noFill/>
          </a:ln>
        </p:spPr>
        <p:txBody>
          <a:bodyPr lIns="45720" tIns="45000" rIns="45720" bIns="45000" anchor="t">
            <a:noAutofit/>
          </a:bodyPr>
          <a:lstStyle/>
          <a:p>
            <a:pPr indent="0" defTabSz="822960">
              <a:lnSpc>
                <a:spcPct val="100000"/>
              </a:lnSpc>
              <a:buNone/>
              <a:tabLst>
                <a:tab pos="0" algn="l"/>
              </a:tabLst>
            </a:pPr>
            <a:r>
              <a:rPr lang="en-CA" sz="2970" b="0" u="none" strike="noStrike">
                <a:solidFill>
                  <a:srgbClr val="0F3999"/>
                </a:solidFill>
                <a:effectLst/>
                <a:uFillTx/>
                <a:latin typeface="Noto Sans Regular"/>
                <a:ea typeface="Noto Sans Regular"/>
              </a:rPr>
              <a:t>Es cierto que el don de la vida de Dios viene como un paquete con una "cruz" personal. Dios da la cruz, pero los hombres martillan los clavos. Debido a esto, tenemos dos versiones de la historia: una escrita por los perseguidores con la tinta de la crueldad, y otra por los mártires, escrita con su propia sangre.</a:t>
            </a:r>
            <a:endParaRPr lang="en-CA" sz="29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Una evaluación honesta</a:t>
            </a:r>
            <a:endParaRPr lang="en-CA" sz="3200" b="0" u="none" strike="noStrike">
              <a:solidFill>
                <a:srgbClr val="0F3999"/>
              </a:solidFill>
              <a:effectLst/>
              <a:uFillTx/>
              <a:latin typeface="Noto Sans Regular"/>
            </a:endParaRPr>
          </a:p>
        </p:txBody>
      </p:sp>
      <p:sp>
        <p:nvSpPr>
          <p:cNvPr id="95" name="Our forefathers, the pioneers of the Reform, penned their history with their own blood because they valued truth over the fleeting glory of this world."/>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endParaRPr lang="en-CA" sz="3300" b="0" u="none" strike="noStrike">
              <a:solidFill>
                <a:srgbClr val="000000"/>
              </a:solidFill>
              <a:effectLst/>
              <a:uFillTx/>
              <a:latin typeface="Arial"/>
            </a:endParaRPr>
          </a:p>
          <a:p>
            <a:pPr defTabSz="914400">
              <a:lnSpc>
                <a:spcPct val="100000"/>
              </a:lnSpc>
              <a:tabLst>
                <a:tab pos="0" algn="l"/>
              </a:tabLst>
            </a:pPr>
            <a:endParaRPr lang="en-CA" sz="3300" b="0" u="none" strike="noStrike">
              <a:solidFill>
                <a:srgbClr val="000000"/>
              </a:solidFill>
              <a:effectLst/>
              <a:uFillTx/>
              <a:latin typeface="Arial"/>
            </a:endParaRPr>
          </a:p>
          <a:p>
            <a:pPr defTabSz="914400">
              <a:lnSpc>
                <a:spcPct val="100000"/>
              </a:lnSpc>
              <a:tabLst>
                <a:tab pos="0" algn="l"/>
              </a:tabLst>
            </a:pPr>
            <a:r>
              <a:rPr lang="en-CA" sz="3300" b="0" u="none" strike="noStrike">
                <a:solidFill>
                  <a:srgbClr val="0F3999"/>
                </a:solidFill>
                <a:effectLst/>
                <a:uFillTx/>
                <a:latin typeface="Noto Sans Regular"/>
                <a:ea typeface="Noto Sans Regular"/>
              </a:rPr>
              <a:t>Nuestros antepasados, los pioneros de la Reforma, escribieron su historia con su propia sangre porque valoraron la verdad por encima de la gloria efímera de este mundo.</a:t>
            </a:r>
            <a:endParaRPr lang="en-CA" sz="33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En países comunistas como Rumania, nuestro pueblo fue despojado de la educación fundamental, la libertad y los derechos humanos. En aquellos tiempos oscuros, muchas autoridades se jactaban: "Espera unos años más y desaparecerás".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Nuestra evaluación variará dependiendo de la lente a través de la cual nos veamos a nosotros mismos. Podemos mirar a través de los ojos de nuestro Salvador, buscando Su verdad, o a través de la lente defectuosa de nuestra propia naturaleza humana egoísta...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Pero Dios siempre se ha preocupado por su pueblo, y al final, fueron los opresores los que se desvanecieron, silenciados por su propia arrogancia.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Para brillar, no necesitamos asaltar o criticar a los demás con nuestras palabras y acciones. Que el carácter de Cristo brille en nosotros, y el debate sobre "quién es más santo que quién" cesará.</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Que la atmósfera del cielo viaje con nosotros dondequiera que vayamos, para que las personas no solo noten nuestra presencia como movimiento, sino que también aprecien la distinción entre el bien y el mal. Sentirán el impacto de nuestra presencia en la sociedad. Así es como marcaremos la diferencia.</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Depende de nosotros: ¿negaremos la realidad o aceptaremos la curación? Debemos recordar que el éxito no se mide por la altura de la montaña que conseguimos escalar, sino por el número de personas que llevamos con nosotros a la cima.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A juzgar por los números, el crecimiento de la iglesia podría parecer un fracaso. Pero si juzgamos de acuerdo a la calidad, no a la cantidad, tendremos una perspectiva completamente diferente de la obra de la iglesia.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En Sofonías 3:12, el Señor hace una promesa al resto de la última generación: "Y dejaré en medio de ti [en medio del mundo] un pueblo afligido y pobre, y confiarán en el nombre del Señor".</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Esta declaración revela que al final del mundo, el pueblo de Dios no será una vasta multitud triunfante que gritará en victoria, sino más bien un grupo afligido y humilde que confía únicamente en Su nombre.</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1031400" y="1704600"/>
            <a:ext cx="904608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Como podemos ver, no hay grandeza ni despliegue extravagante de poder en la segunda venida de Cristo. En cambio, hay un remanente fiel: afligido, inadvertido por la sociedad y poco impresionante según los estándares mundanos de riqueza o números. Sin embargo, son ellos los que llevan la luz de Su verdad.</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Only when the glory of the Lord rises upon us can we display the mature perfection of character that leads us to abhor self and renounce the long-standing self-gratification nourished by our inner sinful nature."/>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lnSpcReduction="10000"/>
          </a:bodyPr>
          <a:lstStyle/>
          <a:p>
            <a:pPr defTabSz="813960">
              <a:lnSpc>
                <a:spcPct val="100000"/>
              </a:lnSpc>
              <a:tabLst>
                <a:tab pos="0" algn="l"/>
              </a:tabLst>
            </a:pPr>
            <a:endParaRPr lang="en-CA" sz="2930" b="0" u="none" strike="noStrike">
              <a:solidFill>
                <a:srgbClr val="000000"/>
              </a:solidFill>
              <a:effectLst/>
              <a:uFillTx/>
              <a:latin typeface="Arial"/>
            </a:endParaRPr>
          </a:p>
          <a:p>
            <a:pPr defTabSz="813960">
              <a:lnSpc>
                <a:spcPct val="100000"/>
              </a:lnSpc>
              <a:tabLst>
                <a:tab pos="0" algn="l"/>
              </a:tabLst>
            </a:pPr>
            <a:endParaRPr lang="en-CA" sz="2930" b="0" u="none" strike="noStrike">
              <a:solidFill>
                <a:srgbClr val="000000"/>
              </a:solidFill>
              <a:effectLst/>
              <a:uFillTx/>
              <a:latin typeface="Arial"/>
            </a:endParaRPr>
          </a:p>
          <a:p>
            <a:pPr defTabSz="813960">
              <a:lnSpc>
                <a:spcPct val="100000"/>
              </a:lnSpc>
              <a:tabLst>
                <a:tab pos="0" algn="l"/>
              </a:tabLst>
            </a:pPr>
            <a:r>
              <a:rPr lang="en-CA" sz="2930" b="0" u="none" strike="noStrike">
                <a:solidFill>
                  <a:srgbClr val="0F3999"/>
                </a:solidFill>
                <a:effectLst/>
                <a:uFillTx/>
                <a:latin typeface="Noto Sans Regular"/>
                <a:ea typeface="Noto Sans Regular"/>
              </a:rPr>
              <a:t>Solo cuando la gloria del Señor se eleva sobre nosotros podemos mostrar la perfección madura de carácter que nos lleva a aborrecer el yo y renunciar a la autogratificación de larga data alimentada por nuestra naturaleza pecaminosa interior.</a:t>
            </a:r>
            <a:endParaRPr lang="en-CA" sz="2930" b="0" u="none" strike="noStrike">
              <a:solidFill>
                <a:srgbClr val="000000"/>
              </a:solidFill>
              <a:effectLst/>
              <a:uFillTx/>
              <a:latin typeface="Arial"/>
            </a:endParaRPr>
          </a:p>
        </p:txBody>
      </p:sp>
      <p:sp>
        <p:nvSpPr>
          <p:cNvPr id="10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¿Qué hay en el horizonte?</a:t>
            </a:r>
            <a:endParaRPr lang="en-CA" sz="3200" b="0" u="none" strike="noStrike">
              <a:solidFill>
                <a:srgbClr val="0F3999"/>
              </a:solidFill>
              <a:effectLst/>
              <a:uFillTx/>
              <a:latin typeface="Noto Sans Regular"/>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"Cuando el carácter de Cristo se reproduzca perfectamente en su pueblo, entonces vendrá a reclamarlos como suyos". 3</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31960">
              <a:lnSpc>
                <a:spcPct val="100000"/>
              </a:lnSpc>
              <a:buNone/>
              <a:tabLst>
                <a:tab pos="0" algn="l"/>
              </a:tabLst>
            </a:pPr>
            <a:r>
              <a:rPr lang="en-CA" sz="3000" b="0" u="none" strike="noStrike">
                <a:solidFill>
                  <a:srgbClr val="0F3999"/>
                </a:solidFill>
                <a:effectLst/>
                <a:uFillTx/>
                <a:latin typeface="Noto Sans Regular"/>
                <a:ea typeface="Noto Sans Regular"/>
              </a:rPr>
              <a:t>que a menudo es tan ciego a sus propios defectos que podría llegar a depender de la reputación etiquetada como carácter. Sin embargo, la reputación es una impresión que queda en la mente de las personas con respecto a nuestra identidad; El carácter es la realidad de Dios acerca de lo que realmente somos y quiénes somos.</a:t>
            </a:r>
            <a:endParaRPr lang="en-CA" sz="30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50320">
              <a:lnSpc>
                <a:spcPct val="100000"/>
              </a:lnSpc>
              <a:buNone/>
              <a:tabLst>
                <a:tab pos="0" algn="l"/>
              </a:tabLst>
            </a:pPr>
            <a:r>
              <a:rPr lang="en-CA" sz="3070" b="0" u="none" strike="noStrike">
                <a:solidFill>
                  <a:srgbClr val="0F3999"/>
                </a:solidFill>
                <a:effectLst/>
                <a:uFillTx/>
                <a:latin typeface="Noto Sans Regular"/>
                <a:ea typeface="Noto Sans Regular"/>
              </a:rPr>
              <a:t>Al reflexionar sobre nuestro pasado, podemos afirmar que Cristo ha estado siempre presente en las pruebas y el sufrimiento de su pueblo. En cada rincón del mundo donde nuestros hermanos han enfrentado una oposición cruel, Jesús estuvo allí, dando testimonio de su fidelidad y brillando Su gloria sobre ellos.</a:t>
            </a:r>
            <a:endParaRPr lang="en-CA" sz="30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En cada sala del tribunal, en cada celda oscura de prisiones lejanas, Jesús estaba al lado de su novia. Los regímenes totalitarios han infligido un profundo sufrimiento, encarcelando y silenciando a los miembros de la iglesia, despojándolos de su libertad y libertad de expresión.</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50320">
              <a:lnSpc>
                <a:spcPct val="100000"/>
              </a:lnSpc>
              <a:buNone/>
              <a:tabLst>
                <a:tab pos="0" algn="l"/>
              </a:tabLst>
            </a:pPr>
            <a:r>
              <a:rPr lang="en-CA" sz="3070" b="0" u="none" strike="noStrike">
                <a:solidFill>
                  <a:srgbClr val="0F3999"/>
                </a:solidFill>
                <a:effectLst/>
                <a:uFillTx/>
                <a:latin typeface="Noto Sans Regular"/>
                <a:ea typeface="Noto Sans Regular"/>
              </a:rPr>
              <a:t>El Movimiento Reformista se ha desangrado a través de generaciones en aras de la verdad. Al defender la Ley de Dios por encima de los decretos humanos, el remanente se ha encontrado en el centro de la adversidad, atrayendo el resentimiento de los que ejercen el poder en este mundo.</a:t>
            </a:r>
            <a:endParaRPr lang="en-CA" sz="30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96040">
              <a:lnSpc>
                <a:spcPct val="100000"/>
              </a:lnSpc>
              <a:buNone/>
              <a:tabLst>
                <a:tab pos="0" algn="l"/>
              </a:tabLst>
            </a:pPr>
            <a:r>
              <a:rPr lang="en-CA" sz="3230" b="0" u="none" strike="noStrike">
                <a:solidFill>
                  <a:srgbClr val="0F3999"/>
                </a:solidFill>
                <a:effectLst/>
                <a:uFillTx/>
                <a:latin typeface="Noto Sans Regular"/>
                <a:ea typeface="Noto Sans Regular"/>
              </a:rPr>
              <a:t>Parece que cualquier logro que tratemos de considerar aún no ha satisfecho al Cielo en el grado en que movería el brazo de Jesús para concluir Su obra de intercesión en el santuario y reconocer Su carácter plenamente reflejado en nosotros.</a:t>
            </a:r>
            <a:endParaRPr lang="en-CA" sz="32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Todavía estamos aquí en la Tierra, compartiendo las mismas luchas, los mismos hospitales, las mismas enfermedades e incluso los mismos cementerios que el resto del mundo.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Hay algo crucial que falta en este rompecabezas, que recuerda la pregunta hecha por el joven rico en Mateo 19:20: "¿Qué nos falta todavía?"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We tend to focus too much on counting our membership; we have the tendency to sanctify numbers—but the Lord reminds us that victory can be secured by just a few."/>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896040">
              <a:lnSpc>
                <a:spcPct val="100000"/>
              </a:lnSpc>
              <a:tabLst>
                <a:tab pos="0" algn="l"/>
              </a:tabLst>
            </a:pPr>
            <a:endParaRPr lang="en-CA" sz="3230" b="0" u="none" strike="noStrike">
              <a:solidFill>
                <a:srgbClr val="000000"/>
              </a:solidFill>
              <a:effectLst/>
              <a:uFillTx/>
              <a:latin typeface="Arial"/>
            </a:endParaRPr>
          </a:p>
          <a:p>
            <a:pPr defTabSz="896040">
              <a:lnSpc>
                <a:spcPct val="100000"/>
              </a:lnSpc>
              <a:tabLst>
                <a:tab pos="0" algn="l"/>
              </a:tabLst>
            </a:pPr>
            <a:endParaRPr lang="en-CA" sz="3230" b="0" u="none" strike="noStrike">
              <a:solidFill>
                <a:srgbClr val="000000"/>
              </a:solidFill>
              <a:effectLst/>
              <a:uFillTx/>
              <a:latin typeface="Arial"/>
            </a:endParaRPr>
          </a:p>
          <a:p>
            <a:pPr defTabSz="896040">
              <a:lnSpc>
                <a:spcPct val="100000"/>
              </a:lnSpc>
              <a:tabLst>
                <a:tab pos="0" algn="l"/>
              </a:tabLst>
            </a:pPr>
            <a:r>
              <a:rPr lang="en-CA" sz="3230" b="0" u="none" strike="noStrike">
                <a:solidFill>
                  <a:srgbClr val="0F3999"/>
                </a:solidFill>
                <a:effectLst/>
                <a:uFillTx/>
                <a:latin typeface="Noto Sans Regular"/>
                <a:ea typeface="Noto Sans Regular"/>
              </a:rPr>
              <a:t>Tendemos a centrarnos demasiado en contar nuestros miembros; tenemos la tendencia a santificar los números, pero el Señor nos recuerda que la victoria puede ser asegurada por unos pocos.</a:t>
            </a:r>
            <a:endParaRPr lang="en-CA" sz="3230" b="0" u="none" strike="noStrike">
              <a:solidFill>
                <a:srgbClr val="000000"/>
              </a:solidFill>
              <a:effectLst/>
              <a:uFillTx/>
              <a:latin typeface="Arial"/>
            </a:endParaRPr>
          </a:p>
        </p:txBody>
      </p:sp>
      <p:sp>
        <p:nvSpPr>
          <p:cNvPr id="115"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Las matemáticas de Dios</a:t>
            </a:r>
            <a:endParaRPr lang="en-CA" sz="3200" b="0" u="none" strike="noStrike">
              <a:solidFill>
                <a:srgbClr val="0F3999"/>
              </a:solidFill>
              <a:effectLst/>
              <a:uFillTx/>
              <a:latin typeface="Noto Sans Regular"/>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Considere el informe estadístico del valle de Dura: tres hombres fieles se opusieron al vasto imperio babilónico. En el foso de los leones, era uno, Daniel, contra el poderío combinado de Medo-Persia.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13960">
              <a:lnSpc>
                <a:spcPct val="100000"/>
              </a:lnSpc>
              <a:buNone/>
              <a:tabLst>
                <a:tab pos="0" algn="l"/>
              </a:tabLst>
            </a:pPr>
            <a:r>
              <a:rPr lang="en-CA" sz="2930" b="0" u="none" strike="noStrike">
                <a:solidFill>
                  <a:srgbClr val="0F3999"/>
                </a:solidFill>
                <a:effectLst/>
                <a:uFillTx/>
                <a:latin typeface="Noto Sans Regular"/>
                <a:ea typeface="Noto Sans Regular"/>
              </a:rPr>
              <a:t>Durante la época de la reina Ester, fueron Mardoqueo y Ester contra innumerables perseguidores de los judíos. Y en el Calvario, encontramos a Simón de Cirene, el centurión y el ladrón en la cruz frente a una multitud implacable y enfurecida. Sin embargo, en cada uno de estos momentos, esas figuras solitarias se convirtieron en la verdadera mayoría.</a:t>
            </a:r>
            <a:endParaRPr lang="en-CA" sz="29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1031400" y="1704600"/>
            <a:ext cx="8989200" cy="3745440"/>
          </a:xfrm>
          <a:prstGeom prst="rect">
            <a:avLst/>
          </a:prstGeom>
          <a:noFill/>
          <a:ln w="12600">
            <a:noFill/>
          </a:ln>
        </p:spPr>
        <p:txBody>
          <a:bodyPr lIns="45720" tIns="45000" rIns="45720" bIns="45000" anchor="t">
            <a:noAutofit/>
          </a:bodyPr>
          <a:lstStyle/>
          <a:p>
            <a:pPr indent="0" defTabSz="841320">
              <a:lnSpc>
                <a:spcPct val="100000"/>
              </a:lnSpc>
              <a:buNone/>
              <a:tabLst>
                <a:tab pos="0" algn="l"/>
              </a:tabLst>
            </a:pPr>
            <a:r>
              <a:rPr lang="en-CA" sz="3040" b="0" u="none" strike="noStrike">
                <a:solidFill>
                  <a:srgbClr val="0F3999"/>
                </a:solidFill>
                <a:effectLst/>
                <a:uFillTx/>
                <a:latin typeface="Noto Sans Regular"/>
                <a:ea typeface="Noto Sans Regular"/>
              </a:rPr>
              <a:t>He aprendido que los números solo muestran la existencia de un barco o un arca en el océano. Los números por sí solos no tienen mucho peso sin la presencia de Dios, pero cuando nuestros Salvadores se unen a esos números, adquieren una importancia tremenda. Un hombre más Dios es igual a una mayoría.</a:t>
            </a:r>
            <a:endParaRPr lang="en-CA" sz="30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Esta es la razón por la que la verdad es más importante. Como la mayoría de nosotros sabemos, la VERDAD pasa por tres etapas: Primero, se le opone ferozmente; luego, es ridiculizado; Y, por último, es universalmente aceptado.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1031400" y="1704600"/>
            <a:ext cx="8989200" cy="3745440"/>
          </a:xfrm>
          <a:prstGeom prst="rect">
            <a:avLst/>
          </a:prstGeom>
          <a:noFill/>
          <a:ln w="12600">
            <a:noFill/>
          </a:ln>
        </p:spPr>
        <p:txBody>
          <a:bodyPr lIns="45720" tIns="45000" rIns="45720" bIns="45000" anchor="t">
            <a:noAutofit/>
          </a:bodyPr>
          <a:lstStyle/>
          <a:p>
            <a:pPr indent="0" defTabSz="841320">
              <a:lnSpc>
                <a:spcPct val="100000"/>
              </a:lnSpc>
              <a:buNone/>
              <a:tabLst>
                <a:tab pos="0" algn="l"/>
              </a:tabLst>
            </a:pPr>
            <a:r>
              <a:rPr lang="en-CA" sz="3040" b="0" u="none" strike="noStrike">
                <a:solidFill>
                  <a:srgbClr val="0F3999"/>
                </a:solidFill>
                <a:effectLst/>
                <a:uFillTx/>
                <a:latin typeface="Noto Sans Regular"/>
                <a:ea typeface="Noto Sans Regular"/>
              </a:rPr>
              <a:t>La palabra inspirada de Dios dice: "Dios tiene hijos, muchos de ellos, en las iglesias protestantes, y un gran número en las iglesias católicas, que son más fieles en obedecer la luz y en hacer lo mejor que saben que un gran número entre los adventistas observadores del sábado que no andan en la luz". 4</a:t>
            </a:r>
            <a:endParaRPr lang="en-CA" sz="111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1031400" y="1704600"/>
            <a:ext cx="8989200" cy="37454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Elías era un muy buen secretario. Contabilizó un crecimiento de miembros en el informe estadístico. Pero ese era el informe estadístico interno. La historia también nos enseña a realizar un seguimiento de un informe estadístico externo.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1031400" y="1704600"/>
            <a:ext cx="8989200" cy="37454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Dios era el secretario del informe estadístico externo. Elijah fue el secretario del informe estadístico interno. Internamente, la iglesia tenía un miembro; Externamente, la iglesia tenía 7.000 miembros.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1031400" y="1704600"/>
            <a:ext cx="8989200" cy="3745440"/>
          </a:xfrm>
          <a:prstGeom prst="rect">
            <a:avLst/>
          </a:prstGeom>
          <a:noFill/>
          <a:ln w="12600">
            <a:noFill/>
          </a:ln>
        </p:spPr>
        <p:txBody>
          <a:bodyPr lIns="45720" tIns="45000" rIns="45720" bIns="45000" anchor="t">
            <a:noAutofit/>
          </a:bodyPr>
          <a:lstStyle/>
          <a:p>
            <a:pPr indent="0" defTabSz="868680">
              <a:lnSpc>
                <a:spcPct val="100000"/>
              </a:lnSpc>
              <a:buNone/>
              <a:tabLst>
                <a:tab pos="0" algn="l"/>
              </a:tabLst>
            </a:pPr>
            <a:r>
              <a:rPr lang="en-CA" sz="3140" b="0" u="none" strike="noStrike">
                <a:solidFill>
                  <a:srgbClr val="0F3999"/>
                </a:solidFill>
                <a:effectLst/>
                <a:uFillTx/>
                <a:latin typeface="Noto Sans Regular"/>
                <a:ea typeface="Noto Sans Regular"/>
              </a:rPr>
              <a:t>El secretario interno, Elías, estaba realmente sorprendido por el informe del secretario celestial que informó sobre esos 7.000. El problema que tuvo Elías no fue solo el problema del número, sino quizás lo más importante, por qué Dios no le reveló este misterio como profeta.</a:t>
            </a:r>
            <a:endParaRPr lang="en-CA" sz="31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1031400" y="1704600"/>
            <a:ext cx="8989200" cy="37454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Así, vemos que incluso los profetas no pueden entender la voluntad de Dios y la otra cara de la moneda a menos que Dios se la revele. Hoy en día, tendemos a cometer el mismo error que cometió el profeta Elías.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1031400" y="1704600"/>
            <a:ext cx="8989200" cy="37454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Creo sinceramente que el Movimiento de Reforma está representando al profeta Elías. Y por esta razón, creo que tenemos la tendencia a pensar que somos las únicas personas que quedan en este mundo y, como pensaba Elías, las únicas que son fieles al Señor.</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1031400" y="1704600"/>
            <a:ext cx="8989200" cy="37454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Pero tenemos otros hermanos y hermanas que aún no han sido contados y grande será la sorpresa cuando los veamos venir de todos los rincones del mundo uniéndose a la verdad abrazada por el Movimiento de Reforma.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Para cuando la obra de Dios se termine bajo el poder del Espíritu Santo, algunos de nosotros ya nos habremos ido. El mensaje dividirá y redirigirá a las personas de acuerdo con lo que tienen en su corazón.</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1031400" y="1704600"/>
            <a:ext cx="8879040" cy="3639240"/>
          </a:xfrm>
          <a:prstGeom prst="rect">
            <a:avLst/>
          </a:prstGeom>
          <a:noFill/>
          <a:ln w="12600">
            <a:noFill/>
          </a:ln>
        </p:spPr>
        <p:txBody>
          <a:bodyPr lIns="45720" tIns="45000" rIns="45720" bIns="45000" anchor="t">
            <a:noAutofit/>
          </a:bodyPr>
          <a:lstStyle/>
          <a:p>
            <a:pPr indent="0" defTabSz="868680">
              <a:lnSpc>
                <a:spcPct val="100000"/>
              </a:lnSpc>
              <a:buNone/>
              <a:tabLst>
                <a:tab pos="0" algn="l"/>
              </a:tabLst>
            </a:pPr>
            <a:r>
              <a:rPr lang="en-CA" sz="3140" b="0" u="none" strike="noStrike">
                <a:solidFill>
                  <a:srgbClr val="0F3999"/>
                </a:solidFill>
                <a:effectLst/>
                <a:uFillTx/>
                <a:latin typeface="Noto Sans Regular"/>
                <a:ea typeface="Noto Sans Regular"/>
              </a:rPr>
              <a:t>Algunos con comportamiento liberal abrazarán el mundo a toda velocidad; otros, enmarcados por un legalismo frío y ortodoxo, irán al fanatismo. Solo aquellos centrados en Cristo preservarán un equilibrio espiritual y seguirán el patrón correcto del equilibrio perfecto de justicia y misericordia de Cristo.</a:t>
            </a:r>
            <a:endParaRPr lang="en-CA" sz="314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here is a class that has had a knowledge of the truth but were not sanctified by it. In modern language, we call this “liberalism”, i.e., freedom to indulge in sin."/>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fontScale="92500"/>
          </a:bodyPr>
          <a:lstStyle/>
          <a:p>
            <a:pPr defTabSz="914400">
              <a:lnSpc>
                <a:spcPct val="100000"/>
              </a:lnSpc>
              <a:tabLst>
                <a:tab pos="0" algn="l"/>
              </a:tabLst>
            </a:pPr>
            <a:endParaRPr lang="en-CA" sz="3300" b="0" u="none" strike="noStrike">
              <a:solidFill>
                <a:srgbClr val="000000"/>
              </a:solidFill>
              <a:effectLst/>
              <a:uFillTx/>
              <a:latin typeface="Arial"/>
            </a:endParaRPr>
          </a:p>
          <a:p>
            <a:pPr defTabSz="914400">
              <a:lnSpc>
                <a:spcPct val="100000"/>
              </a:lnSpc>
              <a:tabLst>
                <a:tab pos="0" algn="l"/>
              </a:tabLst>
            </a:pPr>
            <a:endParaRPr lang="en-CA" sz="3300" b="0" u="none" strike="noStrike">
              <a:solidFill>
                <a:srgbClr val="000000"/>
              </a:solidFill>
              <a:effectLst/>
              <a:uFillTx/>
              <a:latin typeface="Arial"/>
            </a:endParaRPr>
          </a:p>
          <a:p>
            <a:pPr defTabSz="914400">
              <a:lnSpc>
                <a:spcPct val="100000"/>
              </a:lnSpc>
              <a:tabLst>
                <a:tab pos="0" algn="l"/>
              </a:tabLst>
            </a:pPr>
            <a:r>
              <a:rPr lang="en-CA" sz="3300" b="0" u="none" strike="noStrike">
                <a:solidFill>
                  <a:srgbClr val="0F3999"/>
                </a:solidFill>
                <a:effectLst/>
                <a:uFillTx/>
                <a:latin typeface="Noto Sans Regular"/>
                <a:ea typeface="Noto Sans Regular"/>
              </a:rPr>
              <a:t>Hay una clase que ha tenido un conocimiento de la verdad, pero no ha sido santificada por ella. En el lenguaje moderno, llamamos a esto "liberalismo", es decir, libertad para entregarse al pecado.</a:t>
            </a:r>
            <a:endParaRPr lang="en-CA" sz="3300" b="0" u="none" strike="noStrike">
              <a:solidFill>
                <a:srgbClr val="000000"/>
              </a:solidFill>
              <a:effectLst/>
              <a:uFillTx/>
              <a:latin typeface="Arial"/>
            </a:endParaRPr>
          </a:p>
        </p:txBody>
      </p:sp>
      <p:sp>
        <p:nvSpPr>
          <p:cNvPr id="129"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Dos agendas contrastantes</a:t>
            </a:r>
            <a:endParaRPr lang="en-CA" sz="3200" b="0" u="none" strike="noStrike">
              <a:solidFill>
                <a:srgbClr val="0F3999"/>
              </a:solidFill>
              <a:effectLst/>
              <a:uFillTx/>
              <a:latin typeface="Noto Sans Regular"/>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Este "debate" en curso presenta varias opciones, ya sea celebrar 100 años de éxito o más bien reflexionar sobre 100 años de "logros" mezclados con decepciones.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"A medida que se acerca la tormenta, una clase numerosa que ha profesado fe en el mensaje del tercer ángel, pero que no ha sido santificada mediante la obediencia a la verdad, abandona su posición y se une a las filas de la oposición.</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Al unirse con el mundo y participar de su espíritu, han llegado a ver las cosas de la misma manera, y cuando se les presenta la prueba, están listos para elegir el lado fácil y popular.</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Los hombres de talento y de trato agradable, que una vez se regocijaron en la verdad, emplean sus poderes para engañar y extraviar a las almas. Se convierten en los enemigos más acérrimos de sus antiguos hermanos". 5</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El liberalismo pone a la vista las ideas progresistas, empujando así el arca hacia la izquierda. Por otro lado, las mentes conservadoras, conocidas como legalistas, empujan el arca hacia la derecha. De cualquier manera es un naufragio.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1"/>
          <p:cNvSpPr>
            <a:spLocks noChangeArrowheads="1"/>
          </p:cNvSpPr>
          <p:nvPr/>
        </p:nvSpPr>
        <p:spPr bwMode="auto">
          <a:xfrm>
            <a:off x="1024411" y="7405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"Si Satanás no puede mantener a las almas atadas en el hielo de la indiferencia, tratará de empujarlas al fuego del fanatismo". 6</a:t>
            </a:r>
            <a:endParaRPr lang="en-CA" sz="12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1031400" y="1757880"/>
            <a:ext cx="8854920" cy="3639240"/>
          </a:xfrm>
          <a:prstGeom prst="rect">
            <a:avLst/>
          </a:prstGeom>
          <a:noFill/>
          <a:ln w="12600">
            <a:noFill/>
          </a:ln>
        </p:spPr>
        <p:txBody>
          <a:bodyPr lIns="45720" tIns="45000" rIns="45720" bIns="45000" anchor="t">
            <a:noAutofit/>
          </a:bodyPr>
          <a:lstStyle/>
          <a:p>
            <a:pPr indent="0" defTabSz="822960">
              <a:lnSpc>
                <a:spcPct val="100000"/>
              </a:lnSpc>
              <a:buNone/>
              <a:tabLst>
                <a:tab pos="0" algn="l"/>
              </a:tabLst>
            </a:pPr>
            <a:r>
              <a:rPr lang="en-CA" sz="2970" b="0" u="none" strike="noStrike">
                <a:solidFill>
                  <a:srgbClr val="0F3999"/>
                </a:solidFill>
                <a:effectLst/>
                <a:uFillTx/>
                <a:latin typeface="Noto Sans Regular"/>
                <a:ea typeface="Noto Sans Regular"/>
              </a:rPr>
              <a:t>El remanente del pueblo de Dios no escuchará los puntos de vista liberales retorcidos ni la interpretación fría y sin Cristo de Su voluntad tal como la presentan los legalistas. En cambio, por la gracia de Dios, debemos "no volvernos a la derecha ni a la izquierda; aparta tu pie del mal" (Proverbios 4:27).</a:t>
            </a:r>
            <a:endParaRPr lang="en-CA" sz="29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El pueblo remanente de Dios, los salvados, serán usados como vasos de Dios, portadores de aceite divino (el Espíritu Santo), como parte de esa gran obra para compartir el mensaje final con la humanidad antes del final de esos pocos segundos que concluirán la historia humana.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Lecciones que deben aprenderse</a:t>
            </a:r>
            <a:endParaRPr lang="en-CA" sz="3200" b="0" u="none" strike="noStrike">
              <a:solidFill>
                <a:srgbClr val="0F3999"/>
              </a:solidFill>
              <a:effectLst/>
              <a:uFillTx/>
              <a:latin typeface="Noto Sans Regular"/>
            </a:endParaRPr>
          </a:p>
        </p:txBody>
      </p:sp>
      <p:sp>
        <p:nvSpPr>
          <p:cNvPr id="138" name="Another recent global crisis taught us one thing as a church. We felt the innocent division of opinions."/>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endParaRPr lang="en-CA" sz="3300" b="0" u="none" strike="noStrike">
              <a:solidFill>
                <a:srgbClr val="000000"/>
              </a:solidFill>
              <a:effectLst/>
              <a:uFillTx/>
              <a:latin typeface="Arial"/>
            </a:endParaRPr>
          </a:p>
          <a:p>
            <a:pPr defTabSz="914400">
              <a:lnSpc>
                <a:spcPct val="100000"/>
              </a:lnSpc>
              <a:tabLst>
                <a:tab pos="0" algn="l"/>
              </a:tabLst>
            </a:pPr>
            <a:endParaRPr lang="en-CA" sz="3300" b="0" u="none" strike="noStrike">
              <a:solidFill>
                <a:srgbClr val="000000"/>
              </a:solidFill>
              <a:effectLst/>
              <a:uFillTx/>
              <a:latin typeface="Arial"/>
            </a:endParaRPr>
          </a:p>
          <a:p>
            <a:pPr defTabSz="914400">
              <a:lnSpc>
                <a:spcPct val="100000"/>
              </a:lnSpc>
              <a:tabLst>
                <a:tab pos="0" algn="l"/>
              </a:tabLst>
            </a:pPr>
            <a:r>
              <a:rPr lang="en-CA" sz="3300" b="0" u="none" strike="noStrike">
                <a:solidFill>
                  <a:srgbClr val="0F3999"/>
                </a:solidFill>
                <a:effectLst/>
                <a:uFillTx/>
                <a:latin typeface="Noto Sans Regular"/>
                <a:ea typeface="Noto Sans Regular"/>
              </a:rPr>
              <a:t>Otra reciente crisis mundial nos enseñó una cosa como iglesia. Sentíamos la inocente división de opiniones.</a:t>
            </a:r>
            <a:endParaRPr lang="en-CA" sz="33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1031400" y="1704600"/>
            <a:ext cx="898416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Fue solo una ola suave, pero desencadenó tal confusión en algunos lugares, solo imagínese cuándo llegará la próxima ola. ¿Seguiremos siendo amigos, o algunos volverán a la misma conducta adoptada en estos tiempos de crisis global?</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Parece que nos falta la adversidad; Nos falta una persecución real. A lo largo de los años he observado que tenemos la tendencia a desarrollar un apetito por temas delicados en el área de los altos debates teológicos, ...</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850320">
              <a:lnSpc>
                <a:spcPct val="100000"/>
              </a:lnSpc>
              <a:buNone/>
              <a:tabLst>
                <a:tab pos="0" algn="l"/>
              </a:tabLst>
            </a:pPr>
            <a:r>
              <a:rPr lang="en-CA" sz="3070" b="0" u="none" strike="noStrike">
                <a:solidFill>
                  <a:srgbClr val="0F3999"/>
                </a:solidFill>
                <a:effectLst/>
                <a:uFillTx/>
                <a:latin typeface="Noto Sans Regular"/>
                <a:ea typeface="Noto Sans Regular"/>
              </a:rPr>
              <a:t>Esto nos lleva al siguiente punto de nuestro análisis:</a:t>
            </a:r>
            <a:endParaRPr lang="en-CA" sz="3070" b="0" u="none" strike="noStrike">
              <a:solidFill>
                <a:srgbClr val="0F3999"/>
              </a:solidFill>
              <a:effectLst/>
              <a:uFillTx/>
              <a:latin typeface="Noto Sans Regular"/>
            </a:endParaRPr>
          </a:p>
          <a:p>
            <a:pPr indent="0" defTabSz="850320">
              <a:lnSpc>
                <a:spcPct val="100000"/>
              </a:lnSpc>
              <a:buNone/>
              <a:tabLst>
                <a:tab pos="0" algn="l"/>
              </a:tabLst>
            </a:pPr>
            <a:r>
              <a:rPr lang="en-CA" sz="3070" b="0" u="none" strike="noStrike">
                <a:solidFill>
                  <a:srgbClr val="0F3999"/>
                </a:solidFill>
                <a:effectLst/>
                <a:uFillTx/>
                <a:latin typeface="Noto Sans Regular"/>
                <a:ea typeface="Noto Sans Regular"/>
              </a:rPr>
              <a:t>De 1914 a 1945, un buen número de creyentes adventistas tenían una profunda convicción de que las guerras mundiales que entonces se libraban marcarían el fin de la civilización y prepararían el escenario para el inminente regreso de nuestro Señor Jesucristo.</a:t>
            </a:r>
            <a:endParaRPr lang="en-CA" sz="307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mientras perdemos de vista a esas preciosas almas que consideramos sin esperanza. Mientras tanto, Jesús los considera como el objeto mismo de su afecto.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No podemos luchar contra el tiempo. Cuanto más tiempo permanezcamos aquí en la tierra, menos atracción por el cielo mostraremos. Cuanto más nos quedamos aquí, más fingimos pertenecer.</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Así como el pueblo judío fingió su apego al Padre Abraham, así también nosotros podemos exigir el apego a los pioneros de la reforma de 1914 sin tener su experiencia personal. Un sabio proverbio dice: "cuanto más reclamamos, menos somos".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859680">
              <a:lnSpc>
                <a:spcPct val="100000"/>
              </a:lnSpc>
              <a:buNone/>
              <a:tabLst>
                <a:tab pos="0" algn="l"/>
              </a:tabLst>
            </a:pPr>
            <a:r>
              <a:rPr lang="en-CA" sz="3100" b="0" u="none" strike="noStrike">
                <a:solidFill>
                  <a:srgbClr val="0F3999"/>
                </a:solidFill>
                <a:effectLst/>
                <a:uFillTx/>
                <a:latin typeface="Noto Sans Regular"/>
                <a:ea typeface="Noto Sans Regular"/>
              </a:rPr>
              <a:t>Lamentablemente, "los habitantes del mundo se han entregado en gran medida al control de Satanás. Él actúa como el dios de esta tierra. Los seres humanos, totalmente entregados al mal, cooperan con él en sus conspiraciones, ayudándole a llevar a cabo sus planes contra el gobierno de Dios". 7</a:t>
            </a:r>
            <a:endParaRPr lang="en-CA" sz="113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El propósito del gran rebelde siempre ha sido vindicarse a sí mismo y tratar de demostrar que el gobierno divino fue el responsable de su rebelión, llevando a grandes multitudes a recibir su versión de la gran controversia que ha durado tanto tiempo.</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Durante miles de años, este conspirador ha promovido mentiras en lugar de la verdad. Todos hemos leído El Conflicto de los Siglos, sin embargo, sin orar por el colirio del Espíritu Santo, "la otra versión" llevará al lector exactamente a una conclusión opuesta.</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859680">
              <a:lnSpc>
                <a:spcPct val="100000"/>
              </a:lnSpc>
              <a:buNone/>
              <a:tabLst>
                <a:tab pos="0" algn="l"/>
              </a:tabLst>
            </a:pPr>
            <a:r>
              <a:rPr lang="en-CA" sz="3100" b="0" u="none" strike="noStrike">
                <a:solidFill>
                  <a:srgbClr val="0F3999"/>
                </a:solidFill>
                <a:effectLst/>
                <a:uFillTx/>
                <a:latin typeface="Noto Sans Regular"/>
                <a:ea typeface="Noto Sans Regular"/>
              </a:rPr>
              <a:t>Mirando hacia atrás en los 100 años de logros y fracasos, podemos notar que hemos tenido altibajos como pueblo. Si ha habido logros, estos pertenecen a Dios. Sinceramente, tenemos mucho que aprender tanto de los éxitos como de las decepciones.</a:t>
            </a:r>
            <a:endParaRPr lang="en-CA" sz="31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90000"/>
              </a:lnSpc>
              <a:buNone/>
              <a:tabLst>
                <a:tab pos="0" algn="l"/>
              </a:tabLst>
            </a:pPr>
            <a:r>
              <a:rPr lang="en-CA" sz="3200" b="0" u="none" strike="noStrike" cap="all">
                <a:solidFill>
                  <a:srgbClr val="0F3999"/>
                </a:solidFill>
                <a:effectLst/>
                <a:uFillTx/>
                <a:latin typeface="Noto Sans Bold"/>
                <a:ea typeface="Noto Sans Bold"/>
              </a:rPr>
              <a:t>Para nuestra consideración</a:t>
            </a:r>
            <a:endParaRPr lang="en-CA" sz="3200" b="0" u="none" strike="noStrike">
              <a:solidFill>
                <a:srgbClr val="0F3999"/>
              </a:solidFill>
              <a:effectLst/>
              <a:uFillTx/>
              <a:latin typeface="Noto Sans Regular"/>
            </a:endParaRPr>
          </a:p>
        </p:txBody>
      </p:sp>
      <p:sp>
        <p:nvSpPr>
          <p:cNvPr id="149" name="If you look to the disciples and their past, most of them would not qualify to be our colleagues today."/>
          <p:cNvSpPr/>
          <p:nvPr/>
        </p:nvSpPr>
        <p:spPr>
          <a:xfrm>
            <a:off x="1031400" y="170460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endParaRPr lang="en-CA" sz="3300" b="0" u="none" strike="noStrike">
              <a:solidFill>
                <a:srgbClr val="000000"/>
              </a:solidFill>
              <a:effectLst/>
              <a:uFillTx/>
              <a:latin typeface="Arial"/>
            </a:endParaRPr>
          </a:p>
          <a:p>
            <a:pPr defTabSz="914400">
              <a:lnSpc>
                <a:spcPct val="100000"/>
              </a:lnSpc>
              <a:tabLst>
                <a:tab pos="0" algn="l"/>
              </a:tabLst>
            </a:pPr>
            <a:endParaRPr lang="en-CA" sz="3300" b="0" u="none" strike="noStrike">
              <a:solidFill>
                <a:srgbClr val="000000"/>
              </a:solidFill>
              <a:effectLst/>
              <a:uFillTx/>
              <a:latin typeface="Arial"/>
            </a:endParaRPr>
          </a:p>
          <a:p>
            <a:pPr defTabSz="914400">
              <a:lnSpc>
                <a:spcPct val="100000"/>
              </a:lnSpc>
              <a:tabLst>
                <a:tab pos="0" algn="l"/>
              </a:tabLst>
            </a:pPr>
            <a:r>
              <a:rPr lang="en-CA" sz="3300" b="0" u="none" strike="noStrike">
                <a:solidFill>
                  <a:srgbClr val="0F3999"/>
                </a:solidFill>
                <a:effectLst/>
                <a:uFillTx/>
                <a:latin typeface="Noto Sans Regular"/>
                <a:ea typeface="Noto Sans Regular"/>
              </a:rPr>
              <a:t>Si nos fijamos en los discípulos y su pasado, la mayoría de ellos no calificarían para ser nuestros colegas hoy.</a:t>
            </a:r>
            <a:endParaRPr lang="en-CA" sz="33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Mateo era un publicano, Pedro un ignorante encaprichado, Juan un personaje tormentoso, Tomás un escéptico, Judas un intelectual astutamente refinado, y la lista puede continuar.</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1031400" y="1704600"/>
            <a:ext cx="88963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300" b="0" u="none" strike="noStrike">
                <a:solidFill>
                  <a:srgbClr val="0F3999"/>
                </a:solidFill>
                <a:effectLst/>
                <a:uFillTx/>
                <a:latin typeface="Noto Sans Regular"/>
                <a:ea typeface="Noto Sans Regular"/>
              </a:rPr>
              <a:t>Cuando miramos en el Antiguo Testamento, Moisés no calificaría para ser uno de nuestros colegas porque asesinó a un egipcio sin el permiso de Dios.</a:t>
            </a:r>
            <a:endParaRPr lang="en-CA" sz="3300" b="0" u="none" strike="noStrike">
              <a:solidFill>
                <a:srgbClr val="0F3999"/>
              </a:solidFill>
              <a:effectLst/>
              <a:uFillTx/>
              <a:latin typeface="Noto Sans Regular"/>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Office Theme">
      <a:dk1>
        <a:srgbClr val="99948A"/>
      </a:dk1>
      <a:lt1>
        <a:srgbClr val="0F3999"/>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Noto Sans Regular"/>
        <a:ea typeface="Noto Sans Regular"/>
        <a:cs typeface="Noto Sans Regular"/>
      </a:majorFont>
      <a:minorFont>
        <a:latin typeface="Aptos"/>
        <a:ea typeface="Aptos"/>
        <a:cs typeface="Apto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TotalTime>
  <Words>5449</Words>
  <Application>Microsoft Office PowerPoint</Application>
  <PresentationFormat>Panorámica</PresentationFormat>
  <Paragraphs>269</Paragraphs>
  <Slides>115</Slides>
  <Notes>115</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115</vt:i4>
      </vt:variant>
    </vt:vector>
  </HeadingPairs>
  <TitlesOfParts>
    <vt:vector size="128" baseType="lpstr">
      <vt:lpstr>Aptos</vt:lpstr>
      <vt:lpstr>Aptos Display</vt:lpstr>
      <vt:lpstr>Arial</vt:lpstr>
      <vt:lpstr>Calibri</vt:lpstr>
      <vt:lpstr>inherit</vt:lpstr>
      <vt:lpstr>Noto Sans Bold</vt:lpstr>
      <vt:lpstr>Noto Sans Medium</vt:lpstr>
      <vt:lpstr>Noto Sans Regular</vt:lpstr>
      <vt:lpstr>OpenSymbol</vt:lpstr>
      <vt:lpstr>Symbol</vt:lpstr>
      <vt:lpstr>Times New Roman</vt:lpstr>
      <vt:lpstr>Wingdings</vt:lpstr>
      <vt:lpstr>Office Theme</vt:lpstr>
      <vt:lpstr>Presentación de PowerPoint</vt:lpstr>
      <vt:lpstr>Presentación de PowerPoint</vt:lpstr>
      <vt:lpstr>Tenemos el bendito privilegio de enriquecer esta semana especial de oración con algunas reflexiones históricas, especialmente ahora, cuando muchos celebran con entusiasmo los 100 años de nuestra existencia como movimiento, mientras que otros expresan profundas preocupaciones sobre nuestra dinámica espiritual.</vt:lpstr>
      <vt:lpstr>Para medir verdaderamente el pulso de nuestra condición espiritual, tanto como individuos como como un cuerpo colectivo de creyentes, primero debemos reconocer la Fuente de todos los buenos cambios, la esencia de todas las acciones nobles, el que se reveló a sí mismo como "el camino, la verdad y la vida". Sin Él como el modelo perfecto, no podemos discernir la realidad de nuestra condición espiritual.</vt:lpstr>
      <vt:lpstr>Nuestra evaluación variará dependiendo de la lente a través de la cual nos veamos a nosotros mismos. Podemos mirar a través de los ojos de nuestro Salvador, buscando Su verdad, o a través de la lente defectuosa de nuestra propia naturaleza humana egoísta...</vt:lpstr>
      <vt:lpstr>que a menudo es tan ciego a sus propios defectos que podría llegar a depender de la reputación etiquetada como carácter. Sin embargo, la reputación es una impresión que queda en la mente de las personas con respecto a nuestra identidad; El carácter es la realidad de Dios acerca de lo que realmente somos y quiénes somos.</vt:lpstr>
      <vt:lpstr>Esta es la razón por la que la verdad es más importante. Como la mayoría de nosotros sabemos, la VERDAD pasa por tres etapas: Primero, se le opone ferozmente; luego, es ridiculizado; Y, por último, es universalmente aceptado.</vt:lpstr>
      <vt:lpstr>Este "debate" en curso presenta varias opciones, ya sea celebrar 100 años de éxito o más bien reflexionar sobre 100 años de "logros" mezclados con decepciones.</vt:lpstr>
      <vt:lpstr>Esto nos lleva al siguiente punto de nuestro análisis: De 1914 a 1945, un buen número de creyentes adventistas tenían una profunda convicción de que las guerras mundiales que entonces se libraban marcarían el fin de la civilización y prepararían el escenario para el inminente regreso de nuestro Señor Jesucristo.</vt:lpstr>
      <vt:lpstr>En el otoño de 1913 y los primeros meses de 1914, muchos creyeron además que los caóticos y violentos campos de batalla del mundo no eran lugares donde las almas sinceras y honestas pudieran prepararse para la eternidad.</vt:lpstr>
      <vt:lpstr>¿No hubo suficiente sangre derramada por los mártires para satisfacer a los escépticos que niegan la legitimidad de este movimiento?</vt:lpstr>
      <vt:lpstr>En Engaging the Powers, p. 217, el erudito bíblico Walter Wink observa que "la iglesia que se había opuesto de manera no violenta a la brutal represión del Imperio Romano se encontró extrañamente victoriosa. . . .</vt:lpstr>
      <vt:lpstr>El precio que pagó la iglesia, sin embargo, fue abrazar la violencia como medio para preservar el imperio. Pero la eliminación de la no violencia del evangelio hizo estallar la piedra angular del arco, y el cristianismo se derrumbó en ...</vt:lpstr>
      <vt:lpstr>una religión de salvación personal y una vida después de la muerte celosamente guardada por un Dios iracundo y aterrador, todo el sistema cuidadosamente administrado por un cuerpo de sacerdotes de élite con el respaldo directo de gobernantes seculares ahora considerados como los agentes elegidos de la obra de Dios en la historia". 1</vt:lpstr>
      <vt:lpstr>Carl von Clausewitz, autor de Vom Kriege, un libro sobre estrategia de guerra, podría ser considerado uno de los genios militares más calificados para enmarcar el concepto de guerra como un acto de fuerza.</vt:lpstr>
      <vt:lpstr>para obligar al enemigo a hacer nuestra voluntad, y además, esa guerra se revela en una trinidad grotesca, compuesta de violencia primordial, odio y enemistad, que deben ser considerados como una fuerza natural ciega.</vt:lpstr>
      <vt:lpstr>Sin embargo, frente a esta realidad, los teólogos progresistas se esfuerzan por tratar de reconciliar el carácter de Jesucristo con la violencia de la guerra.</vt:lpstr>
      <vt:lpstr>Bajo la presión de perder el control, los líderes con la mentalidad de Caifás declaran inquietos: "¿Qué hacemos? porque este hombre hace muchos milagros. Si lo dejamos así, todos creerán en él, y vendrán los romanos y nos quitarán nuestro lugar y nuestra nación" (Juan 11:47, 48).</vt:lpstr>
      <vt:lpstr>Jesús nunca se involucró en la guerra, nunca abusó física o emocionalmente de ninguna persona o grupo. Frente a la cultura de guerra tan de moda en su tiempo, definió la conducta de una persona en tal tiempo de crisis:</vt:lpstr>
      <vt:lpstr>"Oísteis que se ha dicho: Amarás a tu prójimo y aborrecerás a tu enemigo. Pero yo os digo: Amad a vuestros enemigos, bendecid a los que os maldicen, haced bien a los que os odian, y orad por los que os ultrajan y os persiguen" (Mateo 5:43).</vt:lpstr>
      <vt:lpstr>Entonces, los pioneros del Adventismo y más tarde los reformadores que siguieron el ejemplo de Cristo se dieron cuenta de que tener ese tipo de carácter y amor por los enemigos de uno, cuesta libertad, encarcelamiento, tortura e incluso la muerte.</vt:lpstr>
      <vt:lpstr>Los adventistas que realmente amaban a Jesús sabían el precio que tenían que pagar por expresar su fe en voz alta. En verano, a todo el mundo le gustan los aplausos.</vt:lpstr>
      <vt:lpstr>Pero en invierno, en tiempos de crisis, incluso el mero hecho de pensar en tu fe en voz alta puede hacer que pierdas la aprobación general de la sociedad. Es entonces cuando nuestra fe será llevada al punto de ruptura, cuando los viejos amigos se conviertan en enemigos acérrimos.</vt:lpstr>
      <vt:lpstr>En el Informe de la Tercera Sesión Anual de la Asociación General de los Adventistas del Séptimo Día, The Review and Herald, del 23 de mayo de 1865, la opinión general fue la siguiente: "Nos vemos obligados a rechazar toda participación en actos de guerra y derramamiento de sangre".</vt:lpstr>
      <vt:lpstr>Sin embargo, durante la Primera Guerra Mundial en 1914-1918, la mayoría de los Adventistas del Séptimo Día —el 98% según algunas estimaciones— se vieron obligados a unirse a las filas del combate, fusionándose en la máquina de matar global, sabiendo claramente que tal comportamiento iba en contra de sus creencias.</vt:lpstr>
      <vt:lpstr>Una pequeña minoría, solo alrededor del 2%, eligió un camino diferente. Preferían convertirse en parias, etiquetados como anatema por la sociedad, antes que abandonar a Cristo y violar los mandamientos de Dios.</vt:lpstr>
      <vt:lpstr>Imbuidos de una porción inquebrantable del Espíritu de Cristo, resistieron la prueba del tiempo, con los ojos fijos en la belleza de ese otro país, el eterno. Reconocieron claramente que la filosofía de la guerra nunca podría alinearse con el mandamiento de "amar a tus enemigos".</vt:lpstr>
      <vt:lpstr>El inevitable choque entre la Ley de Dios y la ley del César condujo a una persecución feroz, una dura realidad que puso a prueba la determinación de los fieles.</vt:lpstr>
      <vt:lpstr>El tiempo y el espacio a menudo han conspirado para atraer a la batalla a jóvenes que ni se conocían ni se odiaban entre sí, obligándolos a matar por causas establecidas por unos pocos ancianos, hombres que sí se conocían y albergaban profundas animosidades, pero que nunca se atreverían a tomar las armas.</vt:lpstr>
      <vt:lpstr>No es difícil ver que esta ideología está en total oposición al carácter de Dios. Encarna el origen mismo del pecado.</vt:lpstr>
      <vt:lpstr>El acto de obligar u obligar a los seres inteligentes a decir o hacer algo en contra de su propia conciencia refleja el comienzo de la gran guerra en el Cielo, una rebelión arraigada en la coerción y el desafío contra la libertad divina.</vt:lpstr>
      <vt:lpstr>Coraje en la crisis</vt:lpstr>
      <vt:lpstr>Es solo cuando la llama toca nuestros pies que descubrimos quiénes somos realmente. A los que flaquean bajo el peso de la presión se les podría llamar "cristianos de buen tiempo".</vt:lpstr>
      <vt:lpstr>Hasta que llegue un momento tan difícil, es fácil para nosotros abogar por la verdad cuando el mundo no se resiste a ella, pero cuando la persecución asoma su fea cabeza, ¡cuán pocos están dispuestos a pagar el precio por su profesión de fe!</vt:lpstr>
      <vt:lpstr>Muchos estaban ansiosos por seguir a Jesús cuando Él distribuía pan gratis en las laderas de las colinas de Jerusalén, sin embargo, ¿cuán pocos de los que llevaban a casa las doce canastas de excedentes estaban dispuestos a arriesgar su reputación para estar al lado del humilde Hijo del Hombre, crucificado entre el Cielo y la Tierra?</vt:lpstr>
      <vt:lpstr>Los discípulos estaban profundamente decepcionados de que Jesús no se revelara a sí mismo como el Dios del Universo por medio de una poderosa demostración de poder y autoridad del Cielo.</vt:lpstr>
      <vt:lpstr>Se habrían regocijado de verlo como el rey triunfante de Israel, pero no como alguien etiquetado como un criminal, culpable de "traición contra el gobierno romano". 2</vt:lpstr>
      <vt:lpstr>Una cosa es leer el libro de Job sin haber enfrentado nunca sus pruebas, y otra muy distinta leerlo con el estómago vacío, después de días de ayuno y oración, durante una gran aflicción.</vt:lpstr>
      <vt:lpstr>Una cosa es cantar por Cristo, y otra morir por Cristo. Una cosa es nadar en una piscina y otra muy distinta nadar en el océano, luchando contra las corrientes.</vt:lpstr>
      <vt:lpstr>Los tiempos difíciles crean personas fuertes; Las personas fuertes traen buenos momentos. Los buenos tiempos, sin embargo, hacen a las personas débiles, y las personas débiles traen tiempos difíciles.</vt:lpstr>
      <vt:lpstr>Así que aquí estamos, después de 100 años de existencia, enfrentando una crisis de identidad, enfrentando nuevos desafíos y viendo cómo nuevas corrientes ideológicas "agitan su vergüenza" a las puertas de la iglesia.</vt:lpstr>
      <vt:lpstr>La generación de reformadores nacidos en tiempos difíciles pasó el testigo a la siguiente generación, una generación nacida en tiempos buenos, construida por personas fuertes. Ahora, sin embargo, parece que el mundo está siendo dirigido por personas débiles y, como resultado, los tiempos difíciles se avecinan una vez más.</vt:lpstr>
      <vt:lpstr>Las nuevas generaciones de reformadores se enfrentan a tentaciones y provocaciones mucho más sutiles que las que se han experimentado antes. La generación pasada descansa en paz, enterrada en cementerios olvidados, mientras que sus hijos y nietos recuerdan poco de las luchas de sus antepasados.</vt:lpstr>
      <vt:lpstr>Durante más de 2.000 años, Roma y el mundo, a través de su "César", han desafiado a los cristianos fieles a comprometer su fe en Jesús y quebrantar los mandamientos de Dios. Desde los tiempos de Cristo, la ley dominante ha sido la ley romana.</vt:lpstr>
      <vt:lpstr>Bajo el duro decreto, "¡Non licet es vos!" —"¡No se te permite existir!" Los primeros cristianos sacrificaron sus nombres, reputaciones, comodidades y, en última instancia, sus vidas por su amado Cristo.</vt:lpstr>
      <vt:lpstr>Hoy en día, el "César moderno" hace una demanda similar: sumisión incondicional, o de lo contrario se te considera no apto para existir. Fue bajo esta presión que nació la Reforma entre los Adventistas del Séptimo Día.</vt:lpstr>
      <vt:lpstr>Es cierto que el don de la vida de Dios viene como un paquete con una "cruz" personal. Dios da la cruz, pero los hombres martillan los clavos. Debido a esto, tenemos dos versiones de la historia: una escrita por los perseguidores con la tinta de la crueldad, y otra por los mártires, escrita con su propia sangre.</vt:lpstr>
      <vt:lpstr>Una evaluación honesta</vt:lpstr>
      <vt:lpstr>En países comunistas como Rumania, nuestro pueblo fue despojado de la educación fundamental, la libertad y los derechos humanos. En aquellos tiempos oscuros, muchas autoridades se jactaban: "Espera unos años más y desaparecerás".</vt:lpstr>
      <vt:lpstr>Pero Dios siempre se ha preocupado por su pueblo, y al final, fueron los opresores los que se desvanecieron, silenciados por su propia arrogancia.</vt:lpstr>
      <vt:lpstr>Para brillar, no necesitamos asaltar o criticar a los demás con nuestras palabras y acciones. Que el carácter de Cristo brille en nosotros, y el debate sobre "quién es más santo que quién" cesará.</vt:lpstr>
      <vt:lpstr>Que la atmósfera del cielo viaje con nosotros dondequiera que vayamos, para que las personas no solo noten nuestra presencia como movimiento, sino que también aprecien la distinción entre el bien y el mal. Sentirán el impacto de nuestra presencia en la sociedad. Así es como marcaremos la diferencia.</vt:lpstr>
      <vt:lpstr>Depende de nosotros: ¿negaremos la realidad o aceptaremos la curación? Debemos recordar que el éxito no se mide por la altura de la montaña que conseguimos escalar, sino por el número de personas que llevamos con nosotros a la cima.</vt:lpstr>
      <vt:lpstr>A juzgar por los números, el crecimiento de la iglesia podría parecer un fracaso. Pero si juzgamos de acuerdo a la calidad, no a la cantidad, tendremos una perspectiva completamente diferente de la obra de la iglesia.</vt:lpstr>
      <vt:lpstr>En Sofonías 3:12, el Señor hace una promesa al resto de la última generación: "Y dejaré en medio de ti [en medio del mundo] un pueblo afligido y pobre, y confiarán en el nombre del Señor".</vt:lpstr>
      <vt:lpstr>Esta declaración revela que al final del mundo, el pueblo de Dios no será una vasta multitud triunfante que gritará en victoria, sino más bien un grupo afligido y humilde que confía únicamente en Su nombre.</vt:lpstr>
      <vt:lpstr>Como podemos ver, no hay grandeza ni despliegue extravagante de poder en la segunda venida de Cristo. En cambio, hay un remanente fiel: afligido, inadvertido por la sociedad y poco impresionante según los estándares mundanos de riqueza o números. Sin embargo, son ellos los que llevan la luz de Su verdad.</vt:lpstr>
      <vt:lpstr>¿Qué hay en el horizonte?</vt:lpstr>
      <vt:lpstr>"Cuando el carácter de Cristo se reproduzca perfectamente en su pueblo, entonces vendrá a reclamarlos como suyos". 3</vt:lpstr>
      <vt:lpstr>Al reflexionar sobre nuestro pasado, podemos afirmar que Cristo ha estado siempre presente en las pruebas y el sufrimiento de su pueblo. En cada rincón del mundo donde nuestros hermanos han enfrentado una oposición cruel, Jesús estuvo allí, dando testimonio de su fidelidad y brillando Su gloria sobre ellos.</vt:lpstr>
      <vt:lpstr>En cada sala del tribunal, en cada celda oscura de prisiones lejanas, Jesús estaba al lado de su novia. Los regímenes totalitarios han infligido un profundo sufrimiento, encarcelando y silenciando a los miembros de la iglesia, despojándolos de su libertad y libertad de expresión.</vt:lpstr>
      <vt:lpstr>El Movimiento Reformista se ha desangrado a través de generaciones en aras de la verdad. Al defender la Ley de Dios por encima de los decretos humanos, el remanente se ha encontrado en el centro de la adversidad, atrayendo el resentimiento de los que ejercen el poder en este mundo.</vt:lpstr>
      <vt:lpstr>Parece que cualquier logro que tratemos de considerar aún no ha satisfecho al Cielo en el grado en que movería el brazo de Jesús para concluir Su obra de intercesión en el santuario y reconocer Su carácter plenamente reflejado en nosotros.</vt:lpstr>
      <vt:lpstr>Todavía estamos aquí en la Tierra, compartiendo las mismas luchas, los mismos hospitales, las mismas enfermedades e incluso los mismos cementerios que el resto del mundo.</vt:lpstr>
      <vt:lpstr>Hay algo crucial que falta en este rompecabezas, que recuerda la pregunta hecha por el joven rico en Mateo 19:20: "¿Qué nos falta todavía?"</vt:lpstr>
      <vt:lpstr>Las matemáticas de Dios</vt:lpstr>
      <vt:lpstr>Considere el informe estadístico del valle de Dura: tres hombres fieles se opusieron al vasto imperio babilónico. En el foso de los leones, era uno, Daniel, contra el poderío combinado de Medo-Persia.</vt:lpstr>
      <vt:lpstr>Durante la época de la reina Ester, fueron Mardoqueo y Ester contra innumerables perseguidores de los judíos. Y en el Calvario, encontramos a Simón de Cirene, el centurión y el ladrón en la cruz frente a una multitud implacable y enfurecida. Sin embargo, en cada uno de estos momentos, esas figuras solitarias se convirtieron en la verdadera mayoría.</vt:lpstr>
      <vt:lpstr>He aprendido que los números solo muestran la existencia de un barco o un arca en el océano. Los números por sí solos no tienen mucho peso sin la presencia de Dios, pero cuando nuestros Salvadores se unen a esos números, adquieren una importancia tremenda. Un hombre más Dios es igual a una mayoría.</vt:lpstr>
      <vt:lpstr>La palabra inspirada de Dios dice: "Dios tiene hijos, muchos de ellos, en las iglesias protestantes, y un gran número en las iglesias católicas, que son más fieles en obedecer la luz y en hacer lo mejor que saben que un gran número entre los adventistas observadores del sábado que no andan en la luz". 4</vt:lpstr>
      <vt:lpstr>Elías era un muy buen secretario. Contabilizó un crecimiento de miembros en el informe estadístico. Pero ese era el informe estadístico interno. La historia también nos enseña a realizar un seguimiento de un informe estadístico externo.</vt:lpstr>
      <vt:lpstr>Dios era el secretario del informe estadístico externo. Elijah fue el secretario del informe estadístico interno. Internamente, la iglesia tenía un miembro; Externamente, la iglesia tenía 7.000 miembros.</vt:lpstr>
      <vt:lpstr>El secretario interno, Elías, estaba realmente sorprendido por el informe del secretario celestial que informó sobre esos 7.000. El problema que tuvo Elías no fue solo el problema del número, sino quizás lo más importante, por qué Dios no le reveló este misterio como profeta.</vt:lpstr>
      <vt:lpstr>Así, vemos que incluso los profetas no pueden entender la voluntad de Dios y la otra cara de la moneda a menos que Dios se la revele. Hoy en día, tendemos a cometer el mismo error que cometió el profeta Elías.</vt:lpstr>
      <vt:lpstr>Creo sinceramente que el Movimiento de Reforma está representando al profeta Elías. Y por esta razón, creo que tenemos la tendencia a pensar que somos las únicas personas que quedan en este mundo y, como pensaba Elías, las únicas que son fieles al Señor.</vt:lpstr>
      <vt:lpstr>Pero tenemos otros hermanos y hermanas que aún no han sido contados y grande será la sorpresa cuando los veamos venir de todos los rincones del mundo uniéndose a la verdad abrazada por el Movimiento de Reforma.</vt:lpstr>
      <vt:lpstr>Para cuando la obra de Dios se termine bajo el poder del Espíritu Santo, algunos de nosotros ya nos habremos ido. El mensaje dividirá y redirigirá a las personas de acuerdo con lo que tienen en su corazón.</vt:lpstr>
      <vt:lpstr>Algunos con comportamiento liberal abrazarán el mundo a toda velocidad; otros, enmarcados por un legalismo frío y ortodoxo, irán al fanatismo. Solo aquellos centrados en Cristo preservarán un equilibrio espiritual y seguirán el patrón correcto del equilibrio perfecto de justicia y misericordia de Cristo.</vt:lpstr>
      <vt:lpstr>Dos agendas contrastantes</vt:lpstr>
      <vt:lpstr>"A medida que se acerca la tormenta, una clase numerosa que ha profesado fe en el mensaje del tercer ángel, pero que no ha sido santificada mediante la obediencia a la verdad, abandona su posición y se une a las filas de la oposición.</vt:lpstr>
      <vt:lpstr>Al unirse con el mundo y participar de su espíritu, han llegado a ver las cosas de la misma manera, y cuando se les presenta la prueba, están listos para elegir el lado fácil y popular.</vt:lpstr>
      <vt:lpstr>Los hombres de talento y de trato agradable, que una vez se regocijaron en la verdad, emplean sus poderes para engañar y extraviar a las almas. Se convierten en los enemigos más acérrimos de sus antiguos hermanos". 5</vt:lpstr>
      <vt:lpstr>El liberalismo pone a la vista las ideas progresistas, empujando así el arca hacia la izquierda. Por otro lado, las mentes conservadoras, conocidas como legalistas, empujan el arca hacia la derecha. De cualquier manera es un naufragio.</vt:lpstr>
      <vt:lpstr>"Si Satanás no puede mantener a las almas atadas en el hielo de la indiferencia, tratará de empujarlas al fuego del fanatismo". 6</vt:lpstr>
      <vt:lpstr>El remanente del pueblo de Dios no escuchará los puntos de vista liberales retorcidos ni la interpretación fría y sin Cristo de Su voluntad tal como la presentan los legalistas. En cambio, por la gracia de Dios, debemos "no volvernos a la derecha ni a la izquierda; aparta tu pie del mal" (Proverbios 4:27).</vt:lpstr>
      <vt:lpstr>El pueblo remanente de Dios, los salvados, serán usados como vasos de Dios, portadores de aceite divino (el Espíritu Santo), como parte de esa gran obra para compartir el mensaje final con la humanidad antes del final de esos pocos segundos que concluirán la historia humana.</vt:lpstr>
      <vt:lpstr>Lecciones que deben aprenderse</vt:lpstr>
      <vt:lpstr>Fue solo una ola suave, pero desencadenó tal confusión en algunos lugares, solo imagínese cuándo llegará la próxima ola. ¿Seguiremos siendo amigos, o algunos volverán a la misma conducta adoptada en estos tiempos de crisis global?</vt:lpstr>
      <vt:lpstr>Parece que nos falta la adversidad; Nos falta una persecución real. A lo largo de los años he observado que tenemos la tendencia a desarrollar un apetito por temas delicados en el área de los altos debates teológicos, ...</vt:lpstr>
      <vt:lpstr>mientras perdemos de vista a esas preciosas almas que consideramos sin esperanza. Mientras tanto, Jesús los considera como el objeto mismo de su afecto.</vt:lpstr>
      <vt:lpstr>No podemos luchar contra el tiempo. Cuanto más tiempo permanezcamos aquí en la tierra, menos atracción por el cielo mostraremos. Cuanto más nos quedamos aquí, más fingimos pertenecer.</vt:lpstr>
      <vt:lpstr>Así como el pueblo judío fingió su apego al Padre Abraham, así también nosotros podemos exigir el apego a los pioneros de la reforma de 1914 sin tener su experiencia personal. Un sabio proverbio dice: "cuanto más reclamamos, menos somos".</vt:lpstr>
      <vt:lpstr>Lamentablemente, "los habitantes del mundo se han entregado en gran medida al control de Satanás. Él actúa como el dios de esta tierra. Los seres humanos, totalmente entregados al mal, cooperan con él en sus conspiraciones, ayudándole a llevar a cabo sus planes contra el gobierno de Dios". 7</vt:lpstr>
      <vt:lpstr>El propósito del gran rebelde siempre ha sido vindicarse a sí mismo y tratar de demostrar que el gobierno divino fue el responsable de su rebelión, llevando a grandes multitudes a recibir su versión de la gran controversia que ha durado tanto tiempo.</vt:lpstr>
      <vt:lpstr>Durante miles de años, este conspirador ha promovido mentiras en lugar de la verdad. Todos hemos leído El Conflicto de los Siglos, sin embargo, sin orar por el colirio del Espíritu Santo, "la otra versión" llevará al lector exactamente a una conclusión opuesta.</vt:lpstr>
      <vt:lpstr>Mirando hacia atrás en los 100 años de logros y fracasos, podemos notar que hemos tenido altibajos como pueblo. Si ha habido logros, estos pertenecen a Dios. Sinceramente, tenemos mucho que aprender tanto de los éxitos como de las decepciones.</vt:lpstr>
      <vt:lpstr>Para nuestra consideración</vt:lpstr>
      <vt:lpstr>Mateo era un publicano, Pedro un ignorante encaprichado, Juan un personaje tormentoso, Tomás un escéptico, Judas un intelectual astutamente refinado, y la lista puede continuar.</vt:lpstr>
      <vt:lpstr>Cuando miramos en el Antiguo Testamento, Moisés no calificaría para ser uno de nuestros colegas porque asesinó a un egipcio sin el permiso de Dios.</vt:lpstr>
      <vt:lpstr>¿Qué podemos decir acerca de que a su hermano Aarón se le confiaran los asuntos ministeriales de la iglesia, especialmente después de llevar a la gente a la apostasía al derretir oro e invitar a la gente a adorar al idólatra becerro de oro?</vt:lpstr>
      <vt:lpstr>¿Qué podemos decir acerca de Elías, quien no calificaría para ser nuestro colega debido a la traición de la causa de Dios, huyendo de Jezabel?  En el Nuevo Testamento, tenemos una repetición de los mismos grandes héroes:</vt:lpstr>
      <vt:lpstr>Juan el Bautista, que después de predicar el reino de Dios dice en la cárcel: "¿Eres tú el que había de venir? ¿O buscamos a otro? (Lucas 7:19).</vt:lpstr>
      <vt:lpstr>Pedro, que después de sus extravagantes pretensiones, niega a Cristo de la manera más terrible, o tal vez Saulo de Tarsis persiguiendo a la iglesia. Todos estos no calificarían para ser nuestros colegas.</vt:lpstr>
      <vt:lpstr>Así que, queridos hermanos, sigamos el ejemplo de Jesús, preparándonos junto a un equipo de jóvenes que recibirán la doble porción del Espíritu Santo para poner fin a la miseria y al sufrimiento de un mundo sin sentido de dirección.</vt:lpstr>
      <vt:lpstr>Mirando hacia el pasado o hacia el futuro, empezamos a ver claramente por qué seguimos aquí: cien años de lecciones aprendidas por algunos, pasadas por alto por otros, y sin embargo estamos aquí. Ya sea que este sea un momento para celebrar o para tomarnos un tiempo para sanar nuestras heridas, depende del lector.</vt:lpstr>
      <vt:lpstr>Supliquemos todos al Señor Jesucristo por la salvación de nuestros niños y jóvenes, por la salvación de nuestros ministros y miembros, y por la necesaria unidad en Cristo que traerá el derramamiento del Espíritu Santo.</vt:lpstr>
      <vt:lpstr>La hora es tarde, y a menos que realmente nos convirtamos en lo que profesamos ser, nunca estaremos a la altura de nuestras demandas. Cuanto más nos jactamos, menos somos; cuanto menos reclamamos, más lo reflejamos. Que el Señor nuestro Dios nos ayude a aceptar la realidad del Testigo Fiel y nos libre de la ilusión de nuestra justicia propia.</vt:lpstr>
      <vt:lpstr>Habrá tres sorpresas En el cielo:</vt:lpstr>
      <vt:lpstr>Se maravillaría de no ver a algunos de los que esperaba encontrar, y, por último, lo que más le maravillaría sería encontrar a un pecador tan indigno como él en el Paraíso de Dios". 8</vt:lpstr>
      <vt:lpstr>Nunca olvidemos que Dios nos llama a una fe que va más allá de las apariencias y los números, una fe de calidad y profundidad que verdaderamente refleja el carácter de Cristo.</vt:lpstr>
      <vt:lpstr>Nuestra misión no es ser vistos como una multitud poderosa a los ojos del mundo, sino como aquellos que, incluso en sencillez y humildad, brillan con la luz del Salvador.</vt:lpstr>
      <vt:lpstr>Así como las generaciones anteriores a nosotros enfrentaron inmensos desafíos, nosotros también estamos llamados a permanecer fieles en tiempos de adversidad, a confiar en la fuerza que solo Dios puede proporcionar.</vt:lpstr>
      <vt:lpstr>Y mientras esperamos el regreso de nuestro Señor, que nuestra oración sea constante: "Señor, ayúdanos a reflejar tu carácter en cada palabra, en cada acción, para que el mundo pueda ver en nosotros una esperanza que no se desvanecerá".</vt:lpstr>
      <vt:lpstr>Es tarde en la noche y el mundo necesita la luz que Cristo nos ha dado. Que seamos esa luz. ¡Que marquemos la diferencia!</vt:lpstr>
      <vt:lpstr>Referencias: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Usuario de Windows</cp:lastModifiedBy>
  <cp:revision>5</cp:revision>
  <dcterms:modified xsi:type="dcterms:W3CDTF">2025-07-11T18:09:27Z</dcterms:modified>
  <dc:language>en-CA</dc:language>
</cp:coreProperties>
</file>