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9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2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8034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4409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78079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4969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5230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46687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81094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952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68027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27442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3863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38496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32520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9145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2052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37009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43945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29927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37475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94809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36375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6802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21809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20623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5392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24465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49811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34245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7275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13743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31214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53678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6185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02506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49450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50486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50699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18679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31340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63768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70668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38723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17655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656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3426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0489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7714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48210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09850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52221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251601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32375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9275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70755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866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87912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93430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284019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80764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975991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28429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65811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84342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671378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58606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4777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74829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53983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233810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855562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176671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6046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339220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89932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38946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01213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44162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979767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84884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566929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002081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693965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982367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08666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54242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2" name="PlaceHolder 1"/>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7"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Title Text</a:t>
            </a:r>
            <a:endParaRPr lang="en-CA" sz="8800" b="0" u="none" strike="noStrike">
              <a:solidFill>
                <a:srgbClr val="000000"/>
              </a:solidFill>
              <a:effectLst/>
              <a:uFillTx/>
              <a:latin typeface="Arial"/>
            </a:endParaRPr>
          </a:p>
        </p:txBody>
      </p:sp>
      <p:pic>
        <p:nvPicPr>
          <p:cNvPr id="38" name="Picture 10" descr="Picture 10"/>
          <p:cNvPicPr/>
          <p:nvPr/>
        </p:nvPicPr>
        <p:blipFill>
          <a:blip r:embed="rId3"/>
          <a:stretch/>
        </p:blipFill>
        <p:spPr>
          <a:xfrm>
            <a:off x="10069200" y="5831640"/>
            <a:ext cx="1584720" cy="508320"/>
          </a:xfrm>
          <a:prstGeom prst="rect">
            <a:avLst/>
          </a:prstGeom>
          <a:noFill/>
          <a:ln w="12700">
            <a:noFill/>
          </a:ln>
        </p:spPr>
      </p:pic>
      <p:sp>
        <p:nvSpPr>
          <p:cNvPr id="39"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40" name="Picture 5" descr="Picture 5"/>
          <p:cNvPicPr/>
          <p:nvPr/>
        </p:nvPicPr>
        <p:blipFill>
          <a:blip r:embed="rId4"/>
          <a:stretch/>
        </p:blipFill>
        <p:spPr>
          <a:xfrm>
            <a:off x="554400" y="600120"/>
            <a:ext cx="232920" cy="192240"/>
          </a:xfrm>
          <a:prstGeom prst="rect">
            <a:avLst/>
          </a:prstGeom>
          <a:noFill/>
          <a:ln w="12700">
            <a:noFill/>
          </a:ln>
        </p:spPr>
      </p:pic>
      <p:sp>
        <p:nvSpPr>
          <p:cNvPr id="41" name="PlaceHolder 1"/>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2"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3"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6"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30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30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30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30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Seventh Outline Level</a:t>
            </a:r>
          </a:p>
        </p:txBody>
      </p:sp>
      <p:sp>
        <p:nvSpPr>
          <p:cNvPr id="7"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8" name="PlaceHolder 4"/>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11" name="Picture 11" descr="Picture 11"/>
          <p:cNvPicPr/>
          <p:nvPr/>
        </p:nvPicPr>
        <p:blipFill>
          <a:blip r:embed="rId3"/>
          <a:stretch/>
        </p:blipFill>
        <p:spPr>
          <a:xfrm>
            <a:off x="10100520" y="5565240"/>
            <a:ext cx="496080" cy="496080"/>
          </a:xfrm>
          <a:prstGeom prst="rect">
            <a:avLst/>
          </a:prstGeom>
          <a:noFill/>
          <a:ln w="12700">
            <a:noFill/>
          </a:ln>
        </p:spPr>
      </p:pic>
      <p:pic>
        <p:nvPicPr>
          <p:cNvPr id="12" name="Picture 4" descr="Picture 4"/>
          <p:cNvPicPr/>
          <p:nvPr/>
        </p:nvPicPr>
        <p:blipFill>
          <a:blip r:embed="rId4"/>
          <a:stretch/>
        </p:blipFill>
        <p:spPr>
          <a:xfrm>
            <a:off x="10107360" y="435960"/>
            <a:ext cx="1546560" cy="496080"/>
          </a:xfrm>
          <a:prstGeom prst="rect">
            <a:avLst/>
          </a:prstGeom>
          <a:noFill/>
          <a:ln w="12700">
            <a:noFill/>
          </a:ln>
        </p:spPr>
      </p:pic>
      <p:sp>
        <p:nvSpPr>
          <p:cNvPr id="1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14" name="Picture 5" descr="Picture 5"/>
          <p:cNvPicPr/>
          <p:nvPr/>
        </p:nvPicPr>
        <p:blipFill>
          <a:blip r:embed="rId5"/>
          <a:stretch/>
        </p:blipFill>
        <p:spPr>
          <a:xfrm>
            <a:off x="554400" y="600120"/>
            <a:ext cx="232920" cy="192240"/>
          </a:xfrm>
          <a:prstGeom prst="rect">
            <a:avLst/>
          </a:prstGeom>
          <a:noFill/>
          <a:ln w="12700">
            <a:noFill/>
          </a:ln>
        </p:spPr>
      </p:pic>
      <p:sp>
        <p:nvSpPr>
          <p:cNvPr id="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Title Text</a:t>
            </a:r>
            <a:endParaRPr lang="en-CA" sz="3000" b="0" u="none" strike="noStrike">
              <a:solidFill>
                <a:srgbClr val="0F3999"/>
              </a:solidFill>
              <a:effectLst/>
              <a:uFillTx/>
              <a:latin typeface="Noto Sans Regular"/>
            </a:endParaRPr>
          </a:p>
        </p:txBody>
      </p:sp>
      <p:sp>
        <p:nvSpPr>
          <p:cNvPr id="16" name="PlaceHolder 2"/>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17"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19"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0"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22"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3" name="PlaceHolder 3"/>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5"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6" name="PlaceHolder 3"/>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7"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8"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9"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30" name="PlaceHolder 4"/>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31"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32" name="Picture 10" descr="Picture 10"/>
          <p:cNvPicPr/>
          <p:nvPr/>
        </p:nvPicPr>
        <p:blipFill>
          <a:blip r:embed="rId3"/>
          <a:stretch/>
        </p:blipFill>
        <p:spPr>
          <a:xfrm>
            <a:off x="10069200" y="5831640"/>
            <a:ext cx="1584720" cy="508320"/>
          </a:xfrm>
          <a:prstGeom prst="rect">
            <a:avLst/>
          </a:prstGeom>
          <a:noFill/>
          <a:ln w="12700">
            <a:noFill/>
          </a:ln>
        </p:spPr>
      </p:pic>
      <p:sp>
        <p:nvSpPr>
          <p:cNvPr id="3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4" name="Picture 5" descr="Picture 5"/>
          <p:cNvPicPr/>
          <p:nvPr/>
        </p:nvPicPr>
        <p:blipFill>
          <a:blip r:embed="rId4"/>
          <a:stretch/>
        </p:blipFill>
        <p:spPr>
          <a:xfrm>
            <a:off x="554400" y="600120"/>
            <a:ext cx="232920" cy="192240"/>
          </a:xfrm>
          <a:prstGeom prst="rect">
            <a:avLst/>
          </a:prstGeom>
          <a:noFill/>
          <a:ln w="12700">
            <a:noFill/>
          </a:ln>
        </p:spPr>
      </p:pic>
      <p:sp>
        <p:nvSpPr>
          <p:cNvPr id="35" name="PlaceHolder 2"/>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36"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3000" b="0" u="none" strike="noStrike">
                <a:solidFill>
                  <a:srgbClr val="0F3999"/>
                </a:solidFill>
                <a:effectLst/>
                <a:uFillTx/>
                <a:latin typeface="Noto Sans Regular"/>
              </a:rPr>
              <a:t>Click to edit the title text format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30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¿Y ahora qué opinas? ¿Qué es mejor para ti, conquistar el mundo o conquistarte a ti mismo? ¿Qué dice la Biblia acerca de esto? "Mejor es el que gobierna su espíritu que el que toma una ciudad" (Proverbios 16:32).</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200" b="0" u="none" strike="noStrike">
                <a:solidFill>
                  <a:srgbClr val="0F3999"/>
                </a:solidFill>
                <a:effectLst/>
                <a:uFillTx/>
                <a:latin typeface="Noto Sans Regular"/>
                <a:ea typeface="Noto Sans Regular"/>
              </a:rPr>
              <a:t>Por lo tanto, Pablo se dirigió a los creyentes: "Vuestra moderación sea conocida a todos. El Señor se ha acercado" (Filipenses 4:5).</a:t>
            </a:r>
            <a:endParaRPr lang="en-CA" sz="3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 definición, la templanza es la práctica de controlar constantemente tus acciones, pensamientos o sentimientos para no comer o beber en exceso o enojarte fácilmente.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El Espíritu de Profecía explica claramente que "La verdadera temperancia nos enseña a prescindir por completo de todo lo que es perjudicial, y a usar juiciosamente lo que es saludable". 2</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¿Existe una relación entre la templanza y la cuestión de la salvación? ¿Es la templanza en todas las cosas parte de nuestra enseñanza bíblica?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Uno de los frutos del espíritu</a:t>
            </a:r>
            <a:endParaRPr lang="en-CA" sz="3300" b="0" u="none" strike="noStrike">
              <a:solidFill>
                <a:srgbClr val="0F3999"/>
              </a:solidFill>
              <a:effectLst/>
              <a:uFillTx/>
              <a:latin typeface="Noto Sans Regular"/>
            </a:endParaRPr>
          </a:p>
        </p:txBody>
      </p:sp>
      <p:sp>
        <p:nvSpPr>
          <p:cNvPr id="61" name="“But the fruit of the Spirit is love, joy, peace, longsuffering, gentleness, goodness, faith, Meekness, temperance: against such there is no law” (Galatians 5:22, 23)."/>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"Pero el fruto del Espíritu es amor, gozo, paz, paciencia, benignidad, bondad, fe, mansedumbre, templanza; contra tales cosas no hay ley" (Gálatas 5:22, 23).</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1031400" y="126432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La cuarta ronda en el</a:t>
            </a:r>
            <a:endParaRPr lang="en-CA" sz="3300" b="0" u="none" strike="noStrike">
              <a:solidFill>
                <a:srgbClr val="0F3999"/>
              </a:solidFill>
              <a:effectLst/>
              <a:uFillTx/>
              <a:latin typeface="Noto Sans Regular"/>
            </a:endParaRPr>
          </a:p>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Escalera de la santificación</a:t>
            </a:r>
            <a:endParaRPr lang="en-CA" sz="3300" b="0" u="none" strike="noStrike">
              <a:solidFill>
                <a:srgbClr val="0F3999"/>
              </a:solidFill>
              <a:effectLst/>
              <a:uFillTx/>
              <a:latin typeface="Noto Sans Regular"/>
            </a:endParaRPr>
          </a:p>
        </p:txBody>
      </p:sp>
      <p:sp>
        <p:nvSpPr>
          <p:cNvPr id="63" name="“And beside this, giving all diligence, add to your faith virtue; and to virtue knowledge; And to knowledge temperance; and to temperance patience; and to patience godliness; And to godliness brotherly kindness; and to brotherly kindness charity” (2 Pete"/>
          <p:cNvSpPr/>
          <p:nvPr/>
        </p:nvSpPr>
        <p:spPr>
          <a:xfrm>
            <a:off x="1031400" y="1704600"/>
            <a:ext cx="912240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13960">
              <a:lnSpc>
                <a:spcPct val="100000"/>
              </a:lnSpc>
              <a:tabLst>
                <a:tab pos="0" algn="l"/>
              </a:tabLst>
            </a:pPr>
            <a:endParaRPr lang="en-CA" sz="2670" b="0" u="none" strike="noStrike">
              <a:solidFill>
                <a:srgbClr val="000000"/>
              </a:solidFill>
              <a:effectLst/>
              <a:uFillTx/>
              <a:latin typeface="Arial"/>
            </a:endParaRPr>
          </a:p>
          <a:p>
            <a:pPr defTabSz="813960">
              <a:lnSpc>
                <a:spcPct val="100000"/>
              </a:lnSpc>
              <a:tabLst>
                <a:tab pos="0" algn="l"/>
              </a:tabLst>
            </a:pPr>
            <a:endParaRPr lang="en-CA" sz="2670" b="0" u="none" strike="noStrike">
              <a:solidFill>
                <a:srgbClr val="000000"/>
              </a:solidFill>
              <a:effectLst/>
              <a:uFillTx/>
              <a:latin typeface="Arial"/>
            </a:endParaRPr>
          </a:p>
          <a:p>
            <a:pPr defTabSz="813960">
              <a:lnSpc>
                <a:spcPct val="100000"/>
              </a:lnSpc>
              <a:tabLst>
                <a:tab pos="0" algn="l"/>
              </a:tabLst>
            </a:pPr>
            <a:r>
              <a:rPr lang="en-CA" sz="2670" b="0" u="none" strike="noStrike">
                <a:solidFill>
                  <a:srgbClr val="0F3999"/>
                </a:solidFill>
                <a:effectLst/>
                <a:uFillTx/>
                <a:latin typeface="Noto Sans Regular"/>
                <a:ea typeface="Noto Sans Regular"/>
              </a:rPr>
              <a:t>"Y además de esto, poniendo toda diligencia, añadid a vuestra fe virtud; y a la virtud el conocimiento; Y al conocimiento, la templanza; y a la templanza la paciencia; y a la paciencia, la piedad; Y a la piedad, la bondad fraternal; y a la bondad fraternal, la caridad" (2 Pedro 1:5-7).</a:t>
            </a:r>
            <a:endParaRPr lang="en-CA" sz="267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1031400" y="126432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Un papel importante en la</a:t>
            </a:r>
            <a:endParaRPr lang="en-CA" sz="3300" b="0" u="none" strike="noStrike">
              <a:solidFill>
                <a:srgbClr val="0F3999"/>
              </a:solidFill>
              <a:effectLst/>
              <a:uFillTx/>
              <a:latin typeface="Noto Sans Regular"/>
            </a:endParaRPr>
          </a:p>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Nuestra salvación</a:t>
            </a:r>
            <a:endParaRPr lang="en-CA" sz="3300" b="0" u="none" strike="noStrike">
              <a:solidFill>
                <a:srgbClr val="0F3999"/>
              </a:solidFill>
              <a:effectLst/>
              <a:uFillTx/>
              <a:latin typeface="Noto Sans Regular"/>
            </a:endParaRPr>
          </a:p>
        </p:txBody>
      </p:sp>
      <p:sp>
        <p:nvSpPr>
          <p:cNvPr id="65" name="“The subject of temperance, in all its bearings, has an important place in the working out of our salvation. Because of wrong habits of eating, the world is becoming more and more immoral.”3"/>
          <p:cNvSpPr/>
          <p:nvPr/>
        </p:nvSpPr>
        <p:spPr>
          <a:xfrm>
            <a:off x="1031400" y="1704600"/>
            <a:ext cx="912240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tema de la temperancia, en todas sus consecuencias, tiene un lugar importante en la obra de nuestra salvación. Debido a los malos hábitos alimenticios, el mundo se está volviendo cada vez más inmoral". 3</a:t>
            </a:r>
            <a:endParaRPr lang="en-CA" sz="12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Bold"/>
                <a:ea typeface="Noto Sans Bold"/>
              </a:rPr>
              <a:t>1. La templanza en la alimentación Uno de los puntos que debemos tener en cuenta en relación con la templanza es el de la alimentación. ¿Qué relato de la Biblia creen que puede testificar de un ejemplo real de temperancia en el comer?</a:t>
            </a:r>
            <a:r>
              <a:rPr sz="3000"/>
              <a:t/>
            </a:r>
            <a:br>
              <a:rPr sz="3000"/>
            </a:br>
            <a:r>
              <a:rPr sz="3000"/>
              <a:t/>
            </a:r>
            <a:br>
              <a:rPr sz="3000"/>
            </a:b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El que a menudo viene a la mente es el ejemplo de Daniel. ¿A qué se negó realmente Daniel?</a:t>
            </a:r>
            <a:endParaRPr lang="en-CA" sz="2940" b="0" u="none" strike="noStrike">
              <a:solidFill>
                <a:srgbClr val="0F3999"/>
              </a:solidFill>
              <a:effectLst/>
              <a:uFillTx/>
              <a:latin typeface="Noto Sans Regular"/>
            </a:endParaRPr>
          </a:p>
          <a:p>
            <a:pPr indent="0" defTabSz="896040">
              <a:lnSpc>
                <a:spcPct val="100000"/>
              </a:lnSpc>
              <a:buNone/>
              <a:tabLst>
                <a:tab pos="0" algn="l"/>
              </a:tabLst>
            </a:pPr>
            <a:endParaRPr lang="en-CA" sz="2940" b="0" u="none" strike="noStrike">
              <a:solidFill>
                <a:srgbClr val="0F3999"/>
              </a:solidFill>
              <a:effectLst/>
              <a:uFillTx/>
              <a:latin typeface="Noto Sans Regular"/>
            </a:endParaRPr>
          </a:p>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"Daniel se propuso en su corazón no contaminarse con la porción de la comida del rey, ni con el vino que bebía;</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1"/>
          <p:cNvSpPr/>
          <p:nvPr/>
        </p:nvSpPr>
        <p:spPr>
          <a:xfrm>
            <a:off x="833400" y="2098800"/>
            <a:ext cx="9599400" cy="29865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Preparación dietética</a:t>
            </a:r>
            <a:endParaRPr lang="en-CA" sz="8800" b="0" u="none" strike="noStrike">
              <a:solidFill>
                <a:srgbClr val="000000"/>
              </a:solidFill>
              <a:effectLst/>
              <a:uFillTx/>
              <a:latin typeface="Arial"/>
            </a:endParaRPr>
          </a:p>
        </p:txBody>
      </p:sp>
      <p:sp>
        <p:nvSpPr>
          <p:cNvPr id="46" name="TextBox 8"/>
          <p:cNvSpPr/>
          <p:nvPr/>
        </p:nvSpPr>
        <p:spPr>
          <a:xfrm>
            <a:off x="915120" y="5390280"/>
            <a:ext cx="7586640" cy="421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b">
            <a:spAutoFit/>
          </a:bodyPr>
          <a:lstStyle/>
          <a:p>
            <a:pPr defTabSz="914400">
              <a:lnSpc>
                <a:spcPct val="100000"/>
              </a:lnSpc>
              <a:tabLst>
                <a:tab pos="0" algn="l"/>
              </a:tabLst>
            </a:pPr>
            <a:r>
              <a:rPr lang="en-CA" sz="1900" b="0" u="none" strike="noStrike" cap="all">
                <a:solidFill>
                  <a:srgbClr val="0F3999"/>
                </a:solidFill>
                <a:effectLst/>
                <a:uFillTx/>
                <a:latin typeface="Noto Sans Medium"/>
                <a:ea typeface="Noto Sans Medium"/>
              </a:rPr>
              <a:t>Por Rolly C. Dumaguit</a:t>
            </a:r>
            <a:endParaRPr lang="en-CA" sz="1900" b="0" u="none" strike="noStrike">
              <a:solidFill>
                <a:srgbClr val="000000"/>
              </a:solidFill>
              <a:effectLst/>
              <a:uFillTx/>
              <a:latin typeface="Arial"/>
            </a:endParaRPr>
          </a:p>
        </p:txBody>
      </p:sp>
      <p:sp>
        <p:nvSpPr>
          <p:cNvPr id="47" name="TextBox 8"/>
          <p:cNvSpPr/>
          <p:nvPr/>
        </p:nvSpPr>
        <p:spPr>
          <a:xfrm>
            <a:off x="9024120" y="602280"/>
            <a:ext cx="2754000" cy="383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spcBef>
                <a:spcPts val="1199"/>
              </a:spcBef>
              <a:tabLst>
                <a:tab pos="0" algn="l"/>
              </a:tabLst>
            </a:pPr>
            <a:r>
              <a:rPr lang="en-CA" sz="1700" b="0" u="none" strike="noStrike">
                <a:solidFill>
                  <a:srgbClr val="0F3999"/>
                </a:solidFill>
                <a:effectLst/>
                <a:uFillTx/>
                <a:latin typeface="Noto Sans Regular"/>
                <a:ea typeface="Noto Sans Regular"/>
              </a:rPr>
              <a:t>Miércoles, 16 de julio de 2025</a:t>
            </a:r>
            <a:endParaRPr lang="en-CA" sz="1700" b="0" u="none" strike="noStrike">
              <a:solidFill>
                <a:srgbClr val="000000"/>
              </a:solidFill>
              <a:effectLst/>
              <a:uFillTx/>
              <a:latin typeface="Arial"/>
            </a:endParaRPr>
          </a:p>
        </p:txBody>
      </p:sp>
      <p:sp>
        <p:nvSpPr>
          <p:cNvPr id="5"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5"/>
                                        </p:tgtEl>
                                        <p:attrNameLst>
                                          <p:attrName>style.visibility</p:attrName>
                                        </p:attrNameLst>
                                      </p:cBhvr>
                                      <p:to>
                                        <p:strVal val="visible"/>
                                      </p:to>
                                    </p:set>
                                    <p:anim calcmode="lin" valueType="num">
                                      <p:cBhvr additive="repl">
                                        <p:cTn id="7" dur="1000" fill="hold"/>
                                        <p:tgtEl>
                                          <p:spTgt spid="45"/>
                                        </p:tgtEl>
                                        <p:attrNameLst>
                                          <p:attrName>ppt_x</p:attrName>
                                        </p:attrNameLst>
                                      </p:cBhvr>
                                      <p:tavLst>
                                        <p:tav tm="0">
                                          <p:val>
                                            <p:strVal val="#ppt_x"/>
                                          </p:val>
                                        </p:tav>
                                        <p:tav tm="100000">
                                          <p:val>
                                            <p:strVal val="#ppt_x"/>
                                          </p:val>
                                        </p:tav>
                                      </p:tavLst>
                                    </p:anim>
                                    <p:anim calcmode="lin" valueType="num">
                                      <p:cBhvr additive="repl">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 lo tanto, pidió al príncipe de los eunucos que no se contaminara. Entonces dijo Daniel a Melzar, a quien el príncipe de los eunucos había puesto sobre Daniel, Ananías, Misael y Azarías...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Te ruego que pruebes a tus siervos por diez días; y que nos den legumbres para comer, y agua para beber" (Daniel 1:8, 11, 12). El deseo de Dios es que estemos sanos.</a:t>
            </a:r>
            <a:r>
              <a:rPr sz="3000"/>
              <a:t/>
            </a:r>
            <a:br>
              <a:rPr sz="3000"/>
            </a:br>
            <a:r>
              <a:rPr sz="3000"/>
              <a:t/>
            </a:r>
            <a:br>
              <a:rPr sz="3000"/>
            </a:b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730" b="0" u="none" strike="noStrike">
                <a:solidFill>
                  <a:srgbClr val="0F3999"/>
                </a:solidFill>
                <a:effectLst/>
                <a:uFillTx/>
                <a:latin typeface="Noto Sans Regular"/>
                <a:ea typeface="Noto Sans Regular"/>
              </a:rPr>
              <a:t>Él quiere que prosperemos tanto física como espiritualmente; es por eso que les dio una dieta basada en plantas a Adán y Eva después de su creación. "Y dijo Dios: He aquí, yo os he dado toda hierba que da semilla, que está sobre la faz de toda la tierra, y todo árbol en el cual hay fruto de árbol que da semilla; a vosotros os será por alimento" (Génesis 1:29)</a:t>
            </a:r>
            <a:endParaRPr lang="en-CA" sz="27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"Nuestros padres no entendieron tus maravillas en Egipto; No se acordaron de la multitud de tus misericordias; sino que lo provocó en el mar, aun en el Mar Rojo. . . .</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Pronto olvidaron sus obras; no esperaron su consejo, sino que codiciaron en gran manera en el desierto, y tentaron a Dios en el desierto" "Y tentaron a Dios en su corazón, pidiendo alimento para su concupiscencia" (Salmo 106:7, 13, 14; 78:18).</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Una razón importante por la que ya ni siquiera es seguro comer carne es porque la creación animal está gimiendo de dolor, terriblemente afligida por diversas enfermedades. En Jeremías 45:5, el profeta profetizó que Dios "traería el mal sobre toda carne", y en Su misericordia, el Señor nos dio un plan dietético para protegernos de muchas enfermedades.</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Ya es hora de volver a la dieta original dada por Dios al hombre: "Las verduras, las frutas y los cereales deben componer nuestra dieta. Ni una onza de carne debe entrar en nuestros estómagos. Comer carne no es natural. Debemos volver al propósito original de Dios en la creación del hombre". 4</a:t>
            </a: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Advertencias serias</a:t>
            </a:r>
            <a:endParaRPr lang="en-CA" sz="3300" b="0" u="none" strike="noStrike">
              <a:solidFill>
                <a:srgbClr val="0F3999"/>
              </a:solidFill>
              <a:effectLst/>
              <a:uFillTx/>
              <a:latin typeface="Noto Sans Regular"/>
            </a:endParaRPr>
          </a:p>
        </p:txBody>
      </p:sp>
      <p:sp>
        <p:nvSpPr>
          <p:cNvPr id="76" name="“The parents who know the truth in regard to the indulgence of appetite should not permit their children to eat to excess, or to eat flesh-meat or other foods that excite the passions. Man is built up from what he eats."/>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r>
              <a:rPr lang="en-CA" sz="2940" b="0" u="none" strike="noStrike">
                <a:solidFill>
                  <a:srgbClr val="0F3999"/>
                </a:solidFill>
                <a:effectLst/>
                <a:uFillTx/>
                <a:latin typeface="Noto Sans Regular"/>
                <a:ea typeface="Noto Sans Regular"/>
              </a:rPr>
              <a:t>"Los padres que conocen la verdad en cuanto a la complacencia del apetito no deben permitir que sus hijos coman en exceso, o que coman carne u otros alimentos que exciten las pasiones. El hombre se construye a partir de lo que come.</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El uso de la carne fortalece las propensiones inferiores y las excita a una mayor actividad. Los padres deben descartar todo lo que ponga en peligro la salud moral y física de sus hijos. No deben poner carne en la mesa". 5</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El ejemplo de la naturaleza salvaje</a:t>
            </a:r>
            <a:endParaRPr lang="en-CA" sz="3300" b="0" u="none" strike="noStrike">
              <a:solidFill>
                <a:srgbClr val="0F3999"/>
              </a:solidFill>
              <a:effectLst/>
              <a:uFillTx/>
              <a:latin typeface="Noto Sans Regular"/>
            </a:endParaRPr>
          </a:p>
        </p:txBody>
      </p:sp>
      <p:sp>
        <p:nvSpPr>
          <p:cNvPr id="79" name="“Moreover, brethren, I would not that ye should be ignorant, how that all our fathers were under the cloud, and all passed through the sea; And were all baptized unto Moses in the cloud and in the sea;"/>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r>
              <a:rPr lang="en-CA" sz="2940" b="0" u="none" strike="noStrike">
                <a:solidFill>
                  <a:srgbClr val="0F3999"/>
                </a:solidFill>
                <a:effectLst/>
                <a:uFillTx/>
                <a:latin typeface="Noto Sans Regular"/>
                <a:ea typeface="Noto Sans Regular"/>
              </a:rPr>
              <a:t>"Y no quiero, hermanos, que ignoréis que todos nuestros padres estuvieron debajo de la nube, y todos pasaron el mar; Y todos fueron bautizados en Moisés en la nube y en el mar;</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Hoy en día, en todo el mundo existe una creciente atracción hacia las opciones dietéticas vegetarianas. Según estadísticas recientes, hay más de 640 millones de vegetarianos en todo el mundo. Debido a la tendencia creciente, solo en los EE. UU., casi la mitad de todos los restaurantes ahora ofrecen opciones a base de plantas a sus clientes.</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Y todos comieron la misma comida espiritual; Y todos bebieron la misma bebida espiritual, porque bebieron de la Roca espiritual que los seguía, y esa Roca era Cristo. Pero a muchos de ellos Dios no les agradó, porque fueron derribados en el desierto.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Y estas cosas fueron nuestros ejemplos, para que no codiciáramos las cosas malas, como también codiciaron". "Y todas estas cosas les sucedieron como muestra, y están escritas para nuestra amonestación, a quienes han llegado los fines de los siglos" (1 Corintios 10:1–6, 11).</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el desierto, "la multitud mixta que había entre ellos cayó en codicia, y también los hijos de Israel lloraron otra vez, y dijeron: ¿Quién nos dará carne para comer?" (Números 11:4). "Y tentaron a Dios en su corazón, pidiendo alimento para su concupiscencia" (Salmo 78:18).</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¿Cómo respondió el Señor a su demanda? "Santificaos para el día de mañana, y comeréis carne, porque habéis llorado en los oídos del Señor, diciendo: ¿Quién nos dará carne para comer? porque nos fue bien en Egipto;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por tanto, el Señor os dará carne, y comeréis. No comeréis un día, ni dos días, ni cinco días, ni diez días, ni veinte días; sino un mes entero, hasta que salga por vuestras narices, y os sea repugnante, porque habéis despreciado al Señor que está entre vosotros. . . .</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87040">
              <a:lnSpc>
                <a:spcPct val="100000"/>
              </a:lnSpc>
              <a:buNone/>
              <a:tabLst>
                <a:tab pos="0" algn="l"/>
              </a:tabLst>
            </a:pPr>
            <a:r>
              <a:rPr lang="en-CA" sz="2910" b="0" u="none" strike="noStrike">
                <a:solidFill>
                  <a:srgbClr val="0F3999"/>
                </a:solidFill>
                <a:effectLst/>
                <a:uFillTx/>
                <a:latin typeface="Noto Sans Regular"/>
                <a:ea typeface="Noto Sans Regular"/>
              </a:rPr>
              <a:t>Y cuando la carne aún estaba entre sus dientes, antes de ser masticada, la ira del Señor se encendió contra el pueblo, y el Señor hirió al pueblo con una plaga muy grande. Y llamó el nombre de aquel lugar Kibrothhattaavah, porque allí sepultaron al pueblo que codiciaba" (Números 11:18-20, 33, 34).</a:t>
            </a:r>
            <a:endParaRPr lang="en-CA" sz="291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¿Qué hay de nosotros hoy?</a:t>
            </a:r>
            <a:endParaRPr lang="en-CA" sz="3200" b="0" u="none" strike="noStrike">
              <a:solidFill>
                <a:srgbClr val="0F3999"/>
              </a:solidFill>
              <a:effectLst/>
              <a:uFillTx/>
              <a:latin typeface="Noto Sans Regular"/>
            </a:endParaRPr>
          </a:p>
        </p:txBody>
      </p:sp>
      <p:sp>
        <p:nvSpPr>
          <p:cNvPr id="87" name="“Those who have received instruction regarding the evils of the use of flesh foods, tea and coffee, and rich and unhealthful food preparations, and who are determined to make a covenant with God by sacrifice,"/>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r>
              <a:rPr lang="en-CA" sz="2940" b="0" u="none" strike="noStrike">
                <a:solidFill>
                  <a:srgbClr val="0F3999"/>
                </a:solidFill>
                <a:effectLst/>
                <a:uFillTx/>
                <a:latin typeface="Noto Sans Regular"/>
                <a:ea typeface="Noto Sans Regular"/>
              </a:rPr>
              <a:t>"Aquellos que han recibido instrucción acerca de los males del uso de los alimentos de carne, té y café, y preparaciones de alimentos ricos y malsanos, y que están decididos a hacer un pacto con Dios por medio del sacrificio,</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no continuarán satisfaciendo su apetito por alimentos que saben que no son saludables. . . . Esta es una obra que tendrá que hacerse antes de que Su pueblo pueda presentarse ante Él como un pueblo perfeccionado". 6</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"Los hombres, entonces, pueden hacer que sus cuerpos sean impíos por medio de indulgencias pecaminosas. Si son impíos, no son aptos para ser adoradores espirituales, y no son dignos del cielo.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 el hombre aprecia la luz que Dios en su misericordia le da sobre la reforma pro salud, puede ser santificado por medio de la verdad y ser apto para la inmortalidad. Pero si hace caso omiso de esa luz y vive en violación de la ley natural, debe pagar el castigo". 7</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Las personas se sienten atraídas por el vegetarianismo por una variedad de razones, algunas de las cuales incluyen la religión, la motivación ética, la salud, la protección del medio ambiente, los factores económicos, la aversión a la carne y la cultura.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"Los pecados de la mayor magnitud se cometen por medio de la complacencia del apetito pervertido.8 ¿Cómo se representa especialmente el apetito pervertido?" Se produce un daño positivo al sistema por el consumo continuo de carne. No hay excusa para ello sino un apetito depravado y pervertido9.</a:t>
            </a:r>
            <a:r>
              <a:rPr sz="2940"/>
              <a:t/>
            </a:r>
            <a:br>
              <a:rPr sz="2940"/>
            </a:br>
            <a:r>
              <a:rPr sz="2940"/>
              <a:t/>
            </a:r>
            <a:br>
              <a:rPr sz="2940"/>
            </a:br>
            <a:r>
              <a:rPr sz="2940"/>
              <a:t/>
            </a:r>
            <a:br>
              <a:rPr sz="2940"/>
            </a:b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 después de que se ha dado tanta luz, el pueblo de Dios abriga malos hábitos, se complace a sí mismo y se niega a reformarse, sufrirá las consecuencias seguras de la transgresión.</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 están decididos a satisfacer el apetito pervertido a cualquier costo, Dios no los salvará milagrosamente de las consecuencias de su indulgencia. 'Se acostarán con tristeza'". 10</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Comer carne causará</a:t>
            </a:r>
            <a:endParaRPr lang="en-CA" sz="3200" b="0" u="none" strike="noStrike">
              <a:solidFill>
                <a:srgbClr val="0F3999"/>
              </a:solidFill>
              <a:effectLst/>
              <a:uFillTx/>
              <a:latin typeface="Noto Sans Regular"/>
            </a:endParaRPr>
          </a:p>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Enfermedades mortales</a:t>
            </a:r>
            <a:endParaRPr lang="en-CA" sz="3200" b="0" u="none" strike="noStrike">
              <a:solidFill>
                <a:srgbClr val="0F3999"/>
              </a:solidFill>
              <a:effectLst/>
              <a:uFillTx/>
              <a:latin typeface="Noto Sans Regular"/>
            </a:endParaRPr>
          </a:p>
        </p:txBody>
      </p:sp>
      <p:sp>
        <p:nvSpPr>
          <p:cNvPr id="95" name="An alarming statement from the Spirit of Prophecy further illustrates that flesh meat is dangerous to our health."/>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Una declaración alarmante del Espíritu de Profecía ilustra aún más que la carne es peligrosa para nuestra salud.</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"Las carnes constituyen el principal alimento en las mesas de algunas familias, hasta que su sangre se llena de humores cancerosos y escrofulosos. Sus cuerpos están compuestos de lo que comen. Pero cuando el sufrimiento y la enfermedad les sobrevienen, se considera una aflicción de la Providencia". 11</a:t>
            </a: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los días de Elena de White, muchos médicos no sabían que comer carne podía causar enfermedades mortales en nuestros cuerpos. Pero hoy la ciencia lo ha confirmado.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Por ejemplo, cuando la carne se asa o se asa a la parrilla, las grasas de la carne se derriten y caen sobre el carbón encendido, produciendo humo, y este humo produce metilcolantreno y benzopireno. Los embutidos como el tocino y el jamón contienen nitrosaminas.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Cuando se ingieren en el cuerpo, destruirán el ADN de la célula y, en lugar de morir, se multiplicarán rápidamente y formarán quistes y tumores. La carne también contiene grasas saturadas en forma de colesterol.12</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Organización Mundial de la Salud ha clasificado las carnes procesadas, como el jamón, el tocino, el salami y las salchichas de Frankfurt, como carcinógenos del Grupo 1 (conocido por causar cáncer), lo que significa que hay pruebas sólidas de que las carnes procesadas causan cáncer.</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Comer carne procesada aumenta el riesgo de cáncer de intestino y estómago. La carne roja, como la carne de res, cordero y cerdo, ha sido clasificada como un carcinógeno del grupo 2A, lo que significa que probablemente causa cáncer". 13</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Como pueblo que espera la venida de Cristo, hemos adoptado durante mucho tiempo una dieta basada en plantas como parte de nuestra preparación para este evento tan esperado. Esta opción dietética ha sido amorosamente dada por Dios a Su pueblo que vive en un mundo corrupto.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Además de comer carne, también hay consejos del Espíritu de Profecía sobre ciertas prácticas dietéticas y estilos de vida incorrectos que destruirán nuestra salud. Aunque no son una prueba de compañerismo, vale la pena seguirlas para tener buena salud.</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Bold"/>
                <a:ea typeface="Noto Sans Bold"/>
              </a:rPr>
              <a:t>2. Mezclar frutas y verduras en una comida; No es una buena combinación</a:t>
            </a:r>
            <a:endParaRPr lang="en-CA" sz="3000" b="0" u="none" strike="noStrike">
              <a:solidFill>
                <a:srgbClr val="0F3999"/>
              </a:solidFill>
              <a:effectLst/>
              <a:uFillTx/>
              <a:latin typeface="Noto Sans Regular"/>
            </a:endParaRPr>
          </a:p>
          <a:p>
            <a:pPr indent="0" defTabSz="914400">
              <a:lnSpc>
                <a:spcPct val="100000"/>
              </a:lnSpc>
              <a:buNone/>
              <a:tabLst>
                <a:tab pos="0" algn="l"/>
              </a:tabLst>
            </a:pPr>
            <a:endParaRPr lang="en-CA" sz="3000" b="0" u="none" strike="noStrike">
              <a:solidFill>
                <a:srgbClr val="0F3999"/>
              </a:solidFill>
              <a:effectLst/>
              <a:uFillTx/>
              <a:latin typeface="Noto Sans Regular"/>
            </a:endParaRPr>
          </a:p>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"Las verduras y las frutas no deben comerse en la misma comida. En una comida use pan y fruta, en la siguiente pan y verduras". 14</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Los científicos han descubierto que el estómago utiliza diferentes enzimas para digerir frutas y verduras. Cuando se come fruta, generalmente debe comerse sola y con el estómago vacío, porque se digiere más rápido que otros alimentos.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Sin embargo, mezclar frutas y verduras (todas las cuales tardan una cantidad diferente de tiempo en digerirse) puede causar gases. El mismo tipo de cosas sucede incluso con los jugos; Puede causar flatulencia, acidez estomacal e incluso migrañas. 15</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31520">
              <a:lnSpc>
                <a:spcPct val="100000"/>
              </a:lnSpc>
              <a:buNone/>
              <a:tabLst>
                <a:tab pos="0" algn="l"/>
              </a:tabLst>
            </a:pPr>
            <a:r>
              <a:rPr lang="en-CA" sz="2560" b="0" u="none" strike="noStrike">
                <a:solidFill>
                  <a:srgbClr val="0F3999"/>
                </a:solidFill>
                <a:effectLst/>
                <a:uFillTx/>
                <a:latin typeface="Noto Sans Bold"/>
                <a:ea typeface="Noto Sans Bold"/>
              </a:rPr>
              <a:t>3. Se debe evitar comer entre comidas</a:t>
            </a:r>
            <a:endParaRPr lang="en-CA" sz="2560" b="0" u="none" strike="noStrike">
              <a:solidFill>
                <a:srgbClr val="0F3999"/>
              </a:solidFill>
              <a:effectLst/>
              <a:uFillTx/>
              <a:latin typeface="Noto Sans Regular"/>
            </a:endParaRPr>
          </a:p>
          <a:p>
            <a:pPr indent="0" defTabSz="731520">
              <a:lnSpc>
                <a:spcPct val="100000"/>
              </a:lnSpc>
              <a:buNone/>
              <a:tabLst>
                <a:tab pos="0" algn="l"/>
              </a:tabLst>
            </a:pPr>
            <a:endParaRPr lang="en-CA" sz="2400" b="0" u="none" strike="noStrike">
              <a:solidFill>
                <a:srgbClr val="0F3999"/>
              </a:solidFill>
              <a:effectLst/>
              <a:uFillTx/>
              <a:latin typeface="Noto Sans Regular"/>
            </a:endParaRPr>
          </a:p>
          <a:p>
            <a:pPr indent="0" defTabSz="731520">
              <a:lnSpc>
                <a:spcPct val="100000"/>
              </a:lnSpc>
              <a:buNone/>
              <a:tabLst>
                <a:tab pos="0" algn="l"/>
              </a:tabLst>
            </a:pPr>
            <a:r>
              <a:rPr lang="en-CA" sz="2560" b="0" u="none" strike="noStrike">
                <a:solidFill>
                  <a:srgbClr val="0F3999"/>
                </a:solidFill>
                <a:effectLst/>
                <a:uFillTx/>
                <a:latin typeface="Noto Sans Regular"/>
                <a:ea typeface="Noto Sans Regular"/>
              </a:rPr>
              <a:t>"Después de comer la comida regular, se debe dejar que el estómago descanse durante cinco horas. No se debe introducir ni una partícula de alimento en el estómago hasta la siguiente comida. En este intervalo el estómago realizará su trabajo, y entonces estará en condiciones de recibir más alimento. 16</a:t>
            </a:r>
            <a:endParaRPr lang="en-CA" sz="256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mayoría de las personas disfrutan de una mejor salud mientras comen dos comidas al día que tres; otros, en sus circunstancias actuales, pueden necesitar algo de comer a la hora de la cena; Pero esta comida debe ser muy ligera". 17</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Es interesante observar cómo la ciencia actual ha descubierto el riesgo de comer con frecuencia: "La influencia de la frecuencia y el horario de las comidas en la salud y la enfermedad ha sido un tema de interés durante muchos años.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 bien la evidencia epidemiológica indica una asociación entre una mayor frecuencia de comidas y un menor riesgo de enfermedad, los ensayos experimentales han mostrado resultados contradictorios.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Además, investigaciones prospectivas recientes han demostrado un aumento significativo en el riesgo de enfermedad con una alta frecuencia de comidas (≥=6 comidas/día) en comparación con una baja frecuencia de comidas (1-2 comidas/día)". 18</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1"/>
          <p:cNvSpPr>
            <a:spLocks noChangeArrowheads="1"/>
          </p:cNvSpPr>
          <p:nvPr/>
        </p:nvSpPr>
        <p:spPr bwMode="auto">
          <a:xfrm>
            <a:off x="1024411" y="7405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Los médicos recientes entienden el valor del ayuno intermitente. "La autofagia es un proceso fundamental que trabaja a nivel celular para eliminar los desechos, reparar el daño, restaurar y rejuvenecer las células.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El plan del Señor es que, al adoptar esto, seamos más capaces de estar sanos y vencer nuestros defectos de carácter. Esto requiere mucha templanza y perseverancia de nuestra parte. ¿Por qué es necesaria la templanza? ¿Cuán peligroso será si somos imprudentes en nuestros apetitos y vivimos una vida sin restricciones?</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Después de dieciséis horas de ayuno, el cuerpo comenzará a atacar las células malas. El cuerpo siempre se comerá las células y tejidos malos para obtener energía. Como resultado, su cuerpo tiene la oportunidad de eliminar los desechos celulares y las células anormales, como las células cancerosas)". 19</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"Comer solo el desayuno y el almuerzo redujo el peso corporal, los depósitos de grasa en el hígado, la glucosa en ayunas y aumentó la sensibilidad a la insulina. Estos resultados sugieren que, para los problemas de salud del azúcar en la sangre, comer desayunos y almuerzos más grandes puede ser más beneficioso que 6 comidas más pequeñas a lo largo del día". 20</a:t>
            </a: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2950" b="0" u="none" strike="noStrike">
                <a:solidFill>
                  <a:srgbClr val="0F3999"/>
                </a:solidFill>
                <a:effectLst/>
                <a:uFillTx/>
                <a:latin typeface="Noto Sans Bold"/>
                <a:ea typeface="Noto Sans Bold"/>
              </a:rPr>
              <a:t>4. Evita comer en exceso</a:t>
            </a:r>
            <a:r>
              <a:rPr sz="2950"/>
              <a:t/>
            </a:r>
            <a:br>
              <a:rPr sz="2950"/>
            </a:br>
            <a:endParaRPr lang="en-CA" sz="2950" b="0" u="none" strike="noStrike">
              <a:solidFill>
                <a:srgbClr val="0F3999"/>
              </a:solidFill>
              <a:effectLst/>
              <a:uFillTx/>
              <a:latin typeface="Noto Sans Regular"/>
            </a:endParaRPr>
          </a:p>
          <a:p>
            <a:pPr indent="0" defTabSz="841320">
              <a:lnSpc>
                <a:spcPct val="100000"/>
              </a:lnSpc>
              <a:buNone/>
              <a:tabLst>
                <a:tab pos="0" algn="l"/>
              </a:tabLst>
            </a:pPr>
            <a:r>
              <a:rPr lang="en-CA" sz="2950" b="0" u="none" strike="noStrike">
                <a:solidFill>
                  <a:srgbClr val="0F3999"/>
                </a:solidFill>
                <a:effectLst/>
                <a:uFillTx/>
                <a:latin typeface="Noto Sans Regular"/>
                <a:ea typeface="Noto Sans Regular"/>
              </a:rPr>
              <a:t>"¿Qué influencia tiene comer en exceso sobre el estómago? Se debilita, los órganos digestivos se debilitan, y la enfermedad, con toda su serie de males, es provocada como resultado". 21</a:t>
            </a:r>
            <a:endParaRPr lang="en-CA" sz="111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Según la Clínica Mayo, el exceso de carbohidratos o calorías se transformará en triglicéridos, causando así presión arterial alta y contribuyendo a un endurecimiento de las arterias e inflamación del páncreas.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Comer en exceso constantemente es un gran mal que fortalece la naturaleza inferior y embota la conciencia. Ser capaz de vencer esta tendencia es "poner un cuchillo en tu garganta, si eres hombre dado a los apetitos" (Proverbios 23:2). Solo mediante una firme decisión de ser moderados con la ayuda del Espíritu Santo podemos hacer esto.</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2950" b="0" u="none" strike="noStrike">
                <a:solidFill>
                  <a:srgbClr val="0F3999"/>
                </a:solidFill>
                <a:effectLst/>
                <a:uFillTx/>
                <a:latin typeface="Noto Sans Bold"/>
                <a:ea typeface="Noto Sans Bold"/>
              </a:rPr>
              <a:t>5. Templanza en todas las cosas</a:t>
            </a:r>
            <a:r>
              <a:rPr sz="2950"/>
              <a:t/>
            </a:r>
            <a:br>
              <a:rPr sz="2950"/>
            </a:br>
            <a:endParaRPr lang="en-CA" sz="2950" b="0" u="none" strike="noStrike">
              <a:solidFill>
                <a:srgbClr val="0F3999"/>
              </a:solidFill>
              <a:effectLst/>
              <a:uFillTx/>
              <a:latin typeface="Noto Sans Regular"/>
            </a:endParaRPr>
          </a:p>
          <a:p>
            <a:pPr indent="0" defTabSz="841320">
              <a:lnSpc>
                <a:spcPct val="100000"/>
              </a:lnSpc>
              <a:buNone/>
              <a:tabLst>
                <a:tab pos="0" algn="l"/>
              </a:tabLst>
            </a:pPr>
            <a:r>
              <a:rPr lang="en-CA" sz="2950" b="0" u="none" strike="noStrike">
                <a:solidFill>
                  <a:srgbClr val="0F3999"/>
                </a:solidFill>
                <a:effectLst/>
                <a:uFillTx/>
                <a:latin typeface="Noto Sans Regular"/>
                <a:ea typeface="Noto Sans Regular"/>
              </a:rPr>
              <a:t>"Que vuestra moderación sea conocida de todos los hombres. El Señor se ha acercado" (Filipenses 4:5). "No te apresures en tu espíritu a enojarte, porque la ira está en el seno de los necios" (Eclesiastés 7:9).</a:t>
            </a:r>
            <a:r>
              <a:rPr sz="2950"/>
              <a:t/>
            </a:r>
            <a:br>
              <a:rPr sz="2950"/>
            </a:br>
            <a:r>
              <a:rPr sz="2950"/>
              <a:t/>
            </a:r>
            <a:br>
              <a:rPr sz="2950"/>
            </a:br>
            <a:endParaRPr lang="en-CA" sz="29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"Así que, ya sea que comáis, o bebáis, o hagáis otra cosa, hacedlo todo para la gloria de Dios" (1 Corintios 10:31).</a:t>
            </a:r>
            <a:endParaRPr lang="en-CA" sz="3000" b="0" u="none" strike="noStrike">
              <a:solidFill>
                <a:srgbClr val="0F3999"/>
              </a:solidFill>
              <a:effectLst/>
              <a:uFillTx/>
              <a:latin typeface="Noto Sans Regular"/>
            </a:endParaRPr>
          </a:p>
          <a:p>
            <a:pPr indent="0" defTabSz="914400">
              <a:lnSpc>
                <a:spcPct val="100000"/>
              </a:lnSpc>
              <a:buNone/>
              <a:tabLst>
                <a:tab pos="0" algn="l"/>
              </a:tabLst>
            </a:pPr>
            <a:endParaRPr lang="en-CA" sz="3000" b="0" u="none" strike="noStrike">
              <a:solidFill>
                <a:srgbClr val="0F3999"/>
              </a:solidFill>
              <a:effectLst/>
              <a:uFillTx/>
              <a:latin typeface="Noto Sans Regular"/>
            </a:endParaRPr>
          </a:p>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"Guardo mi cuerpo y lo sujeto" (1 Corintios 9:27).</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temperancia en todas las cosas de esta vida debe ser enseñada y practicada. La templanza en el comer, beber, dormir y vestirse es uno de los grandes principios de la vida religiosa". 22</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Debemos beber suficiente agua todos los días. La falta de agua destruye los riñones y perjudica las funciones corporales. ¡No el agua y el alcohol coloreados artificialmente, carbonatados y llenos de azúcar! El rey más sabio de la historia explicó: "El vino es burlador, la sidra es furiosa, y todo el que se engaña por ello no es sabio" (Proverbios 20:1).</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También debemos vestirnos para el honor y la gloria de Dios. Somos las personas que profesamos caminar con Dios todos los días. Si queremos caminar más cerca de Jesús, necesitamos cubrirnos adecuadamente.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intemperancia ha maldecido al mundo casi desde su infancia. El hijo de Noé fue tan degradado por el uso excesivo del vino que perdió todo sentido del decoro, y la maldición que siguió a su pecado nunca ha sido quitada de sus descendientes.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Los serafines y los querubines se cubren en la presencia de Dios. Nuestro estándar para la vestimenta se encuentra en Deuteronomio 22:5. ¿Y qué pasa con el sueño? El mejor momento para dormir debe ser entre las 10 p.m. y las 6 a.m. ¿Cuál es el peligro de la falta de sueño?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"Una nueva investigación de la Universidad Estatal de Iowa revela que las personas que pierden solo unas pocas horas de sueño por la noche están más enojadas y son menos capaces de adaptarse a situaciones frustrantes que las personas que descansan lo suficiente". 23</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Cuando tenemos problemas en la iglesia o en nuestra familia, lo más probable es que culpemos a otras personas o tal vez a nuestras parejas, pero la causa principal a menudo radica en nuestra intemperancia. Debido a esto, tenemos una tendencia a criticar, a chismear y, lo peor de todo, a albergar espíritus implacables.</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 medida que caminamos en la novedad de nuestras vidas, concentrémonos en el dominio propio. No culpemos a los demás, sino que comencemos a examinarnos a nosotros mismos en lo que fallamos con moderación. Tal vez no comemos adecuadamente.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Nuestro estómago está lleno y, sin embargo, las células están hambrientas. ¿Por qué? Porque no estamos llevando una dieta equilibrada. Recuerde, un hombre hambriento es un hombre enojado. Trata de beber mucha agua y dormir bien para tener un buen equilibrio emocional.</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77680">
              <a:lnSpc>
                <a:spcPct val="100000"/>
              </a:lnSpc>
              <a:buNone/>
              <a:tabLst>
                <a:tab pos="0" algn="l"/>
              </a:tabLst>
            </a:pPr>
            <a:r>
              <a:rPr lang="en-CA" sz="3070" b="0" u="none" strike="noStrike">
                <a:solidFill>
                  <a:srgbClr val="0F3999"/>
                </a:solidFill>
                <a:effectLst/>
                <a:uFillTx/>
                <a:latin typeface="Noto Sans Bold"/>
                <a:ea typeface="Noto Sans Bold"/>
              </a:rPr>
              <a:t>6. La templanza y la lluvia tardía</a:t>
            </a:r>
            <a:r>
              <a:rPr sz="3070"/>
              <a:t/>
            </a:r>
            <a:br>
              <a:rPr sz="3070"/>
            </a:br>
            <a:endParaRPr lang="en-CA" sz="3070" b="0" u="none" strike="noStrike">
              <a:solidFill>
                <a:srgbClr val="0F3999"/>
              </a:solidFill>
              <a:effectLst/>
              <a:uFillTx/>
              <a:latin typeface="Noto Sans Regular"/>
            </a:endParaRPr>
          </a:p>
          <a:p>
            <a:pPr indent="0" defTabSz="877680">
              <a:lnSpc>
                <a:spcPct val="100000"/>
              </a:lnSpc>
              <a:buNone/>
              <a:tabLst>
                <a:tab pos="0" algn="l"/>
              </a:tabLst>
            </a:pPr>
            <a:r>
              <a:rPr lang="en-CA" sz="3070" b="0" u="none" strike="noStrike">
                <a:solidFill>
                  <a:srgbClr val="0F3999"/>
                </a:solidFill>
                <a:effectLst/>
                <a:uFillTx/>
                <a:latin typeface="Noto Sans Regular"/>
                <a:ea typeface="Noto Sans Regular"/>
              </a:rPr>
              <a:t>"Son pocos los que se dan cuenta, como deberían, de cuánto tienen que ver sus hábitos alimenticios con su salud, su carácter, su utilidad en este mundo y su destino eterno". 24</a:t>
            </a:r>
            <a:endParaRPr lang="en-CA" sz="11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El pueblo de Dios debe aprender el significado de la temperancia en todas las cosas. . . . Antes de que puedan comprender realmente el significado de la verdadera santificación y de la conformidad a la voluntad de Cristo, deben, cooperando con Dios, obtener el dominio sobre los malos hábitos y prácticas". 25</a:t>
            </a: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"Ninguno de nosotros recibirá jamás el sello de Dios mientras nuestro carácter tenga una mancha o mancha en ellos. Nos queda a nosotros remediar los defectos de nuestro carácter, limpiar el templo del alma de toda contaminación. Entonces la lluvia tardía caerá sobre nosotros como la lluvia temprana cayó sobre los discípulos en el día de Pentecostés". 26</a:t>
            </a: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Conclusión</a:t>
            </a:r>
            <a:endParaRPr lang="en-CA" sz="3200" b="0" u="none" strike="noStrike">
              <a:solidFill>
                <a:srgbClr val="0F3999"/>
              </a:solidFill>
              <a:effectLst/>
              <a:uFillTx/>
              <a:latin typeface="Noto Sans Regular"/>
            </a:endParaRPr>
          </a:p>
        </p:txBody>
      </p:sp>
      <p:sp>
        <p:nvSpPr>
          <p:cNvPr id="131" name="We now understand that in order to receive the latter rain, we must experience the sanctification that God requires. To achieve this sanctification, we must overcome all sinful eating habits and all sinful lifestyles."/>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endParaRPr lang="en-CA" sz="2940" b="0" u="none" strike="noStrike">
              <a:solidFill>
                <a:srgbClr val="000000"/>
              </a:solidFill>
              <a:effectLst/>
              <a:uFillTx/>
              <a:latin typeface="Arial"/>
            </a:endParaRPr>
          </a:p>
          <a:p>
            <a:pPr defTabSz="896040">
              <a:lnSpc>
                <a:spcPct val="100000"/>
              </a:lnSpc>
              <a:tabLst>
                <a:tab pos="0" algn="l"/>
              </a:tabLst>
            </a:pPr>
            <a:r>
              <a:rPr lang="en-CA" sz="2940" b="0" u="none" strike="noStrike">
                <a:solidFill>
                  <a:srgbClr val="0F3999"/>
                </a:solidFill>
                <a:effectLst/>
                <a:uFillTx/>
                <a:latin typeface="Noto Sans Regular"/>
                <a:ea typeface="Noto Sans Regular"/>
              </a:rPr>
              <a:t>Ahora entendemos que para recibir la lluvia tardía, debemos experimentar la santificación que Dios requiere. Para lograr esta santificación, debemos vencer todos los hábitos alimenticios pecaminosos y todos los estilos de vida pecaminosos.</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 acercaron más y más a Dios, y al hacer esto se dieron cuenta del privilegio que habían tenido al permitirles asociarse tan estrechamente con Cristo. . . .</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"Nadab y Abiú eran hombres en el santo oficio; pero por el uso del vino, sus mentes se nublaron tanto que no podían distinguir entre las cosas sagradas y las comunes. Por medio de la ofrenda de 'fuego extraño' hicieron caso omiso del mandato de Dios, y fueron muertos por sus juicios.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Como seres humanos pecadores, no podemos lograr esto por nuestros propios esfuerzos. "Es muy difícil desaprender los hábitos que se han adquirido a lo largo de la vida y que han educado el apetito. El demonio de la intemperancia no es fácil de conquistar. Es de una fuerza gigantesca y difícil de superar". 27</a:t>
            </a:r>
            <a:endParaRPr lang="en-CA" sz="11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La única opción es responder a la invitación de Jesús: "Venid a mí todos los que estáis trabajados y cargados, y yo os haré descansar" (Mateo 11:28).</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Debemos hacer nuestra parte y dejar que Jesús obre en nosotros por completo. "Ocupaos en vuestra propia salvación con temor y temblor. Porque Dios es el que produce en vosotros el querer y el hacer, por su buena voluntad" (Filipenses 2:12, 13).</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Sí, la autocomplacencia es difícil, pero fácil de superar, difícil si lo hacemos solos, pero fácil si Jesús nos ayuda. ¿De verdad quieres ser un conquistador? ¿Crees que Jesús puede ayudarte?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Hemos existido como iglesia en este planeta tierra por unos 100 años. Estamos cansados y cada uno de nosotros quiere irse a casa, ¿verdad? Por lo tanto, debemos cooperar con Dios en todas Sus enseñanzas, a través de la fuerza que Él está dispuesto a proporcionarnos, y orar fervientemente para que Jesús venga pronto en las nubes del cielo para llevarnos a casa.</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1093680" y="128124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000" b="0" u="none" strike="noStrike" cap="all">
                <a:solidFill>
                  <a:srgbClr val="0F3999"/>
                </a:solidFill>
                <a:effectLst/>
                <a:uFillTx/>
                <a:latin typeface="Noto Sans Bold"/>
                <a:ea typeface="Noto Sans Bold"/>
              </a:rPr>
              <a:t>Referencias:</a:t>
            </a:r>
            <a:endParaRPr lang="en-CA" sz="3000" b="0" u="none" strike="noStrike">
              <a:solidFill>
                <a:srgbClr val="0F3999"/>
              </a:solidFill>
              <a:effectLst/>
              <a:uFillTx/>
              <a:latin typeface="Noto Sans Regular"/>
            </a:endParaRPr>
          </a:p>
        </p:txBody>
      </p:sp>
      <p:sp>
        <p:nvSpPr>
          <p:cNvPr id="139" name="Christian Temperance and Bible Hygiene, pp. 28, 29.…"/>
          <p:cNvSpPr/>
          <p:nvPr/>
        </p:nvSpPr>
        <p:spPr>
          <a:xfrm>
            <a:off x="1093680" y="204336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numCol="3" spcCol="423720" anchor="t">
            <a:normAutofit/>
          </a:bodyPr>
          <a:lstStyle/>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La templanza cristiana y la higiene bíblica, pp. 28, 29.</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Templanza, p. 138.</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Evangelismo, p. 265.</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Consejos sobre dieta y alimentos, p. 380.</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Pacific Union Recorder, 9 de octubre de 1902.</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Los años de jubilación, p. 129.</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Consejos sobre la dieta y los alimentos, p. 70.</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Ibíd., p. 44.</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Ibíd., p. 407.</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Ibíd., p. 25. [Énfasis añadido.]</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Testimonios para la Iglesia, vol. 3, p. 563.</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https://www.sciencedirect.com/topics/earth-and-planetary-sciences/nitrosamine</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https://www.cancercouncil.com.au/1in3cancers/lifestyle-choices-and-cancer/red-meat-processed-meat-and-cancer/</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The Signs of the Times, 30 de septiembre de 1897.</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https://timesofindia.indiatimes.com/life-style/health-fitness/diet/fruits-you-should-not-have-together/articleshow/58459356</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Consejos sobre la dieta y los alimentos, p. 179.</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La templanza cristiana y la higiene bíblica, p. 58.</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https://pmc.ncbi.nlm.nih.gov/articles/PMC6520689/</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https://drpompa.com/fasting-diet/fasting-autophagy</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https://lifespa.com/diet-detox/diet/6-meals-a-day</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Consejos sobre la dieta y los alimentos, p. 101.</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Orientación del niño, p. 394.</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https://www.healthline.com/health-news/why-a-lack-of-sleep-can-make-you-angry</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Patriarcas y profetas, p. 562.</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Orientación del niño, p. 396.</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Testimonios para la Iglesia, vol. 5, p. 214.</a:t>
            </a:r>
            <a:endParaRPr lang="en-CA" sz="1200" b="0" u="none" strike="noStrike">
              <a:solidFill>
                <a:srgbClr val="000000"/>
              </a:solidFill>
              <a:effectLst/>
              <a:uFillTx/>
              <a:latin typeface="Arial"/>
            </a:endParaRPr>
          </a:p>
          <a:p>
            <a:pPr marL="343080" indent="-237960" defTabSz="343080">
              <a:lnSpc>
                <a:spcPct val="100000"/>
              </a:lnSpc>
              <a:buClr>
                <a:srgbClr val="333333"/>
              </a:buClr>
              <a:buFont typeface="Helvetica Neue"/>
              <a:buAutoNum type="arabicPeriod"/>
            </a:pPr>
            <a:r>
              <a:rPr lang="en-CA" sz="1200" b="0" u="none" strike="noStrike">
                <a:solidFill>
                  <a:srgbClr val="333333"/>
                </a:solidFill>
                <a:effectLst/>
                <a:uFillTx/>
                <a:latin typeface="Helvetica Neue"/>
                <a:ea typeface="Helvetica Neue"/>
              </a:rPr>
              <a:t>Orientación del niño, p. 408.</a:t>
            </a:r>
            <a:endParaRPr lang="en-CA" sz="12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 Alejandro le resultó mucho más fácil someter reinos que gobernar su propio espíritu. Después de conquistar naciones, este llamado gran hombre cayó por la complacencia del apetito, víctima de la intemperancia". 1</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4404</Words>
  <Application>Microsoft Office PowerPoint</Application>
  <PresentationFormat>Panorámica</PresentationFormat>
  <Paragraphs>237</Paragraphs>
  <Slides>85</Slides>
  <Notes>85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85</vt:i4>
      </vt:variant>
    </vt:vector>
  </HeadingPairs>
  <TitlesOfParts>
    <vt:vector size="98" baseType="lpstr">
      <vt:lpstr>Aptos</vt:lpstr>
      <vt:lpstr>Aptos Display</vt:lpstr>
      <vt:lpstr>Arial</vt:lpstr>
      <vt:lpstr>Calibri</vt:lpstr>
      <vt:lpstr>Helvetica Neue</vt:lpstr>
      <vt:lpstr>inherit</vt:lpstr>
      <vt:lpstr>Noto Sans Bold</vt:lpstr>
      <vt:lpstr>Noto Sans Medium</vt:lpstr>
      <vt:lpstr>Noto Sans Regular</vt:lpstr>
      <vt:lpstr>Symbol</vt:lpstr>
      <vt:lpstr>Times New Roman</vt:lpstr>
      <vt:lpstr>Wingdings</vt:lpstr>
      <vt:lpstr>Office Theme</vt:lpstr>
      <vt:lpstr>Presentación de PowerPoint</vt:lpstr>
      <vt:lpstr>Presentación de PowerPoint</vt:lpstr>
      <vt:lpstr>Hoy en día, en todo el mundo existe una creciente atracción hacia las opciones dietéticas vegetarianas. Según estadísticas recientes, hay más de 640 millones de vegetarianos en todo el mundo. Debido a la tendencia creciente, solo en los EE. UU., casi la mitad de todos los restaurantes ahora ofrecen opciones a base de plantas a sus clientes.</vt:lpstr>
      <vt:lpstr>Las personas se sienten atraídas por el vegetarianismo por una variedad de razones, algunas de las cuales incluyen la religión, la motivación ética, la salud, la protección del medio ambiente, los factores económicos, la aversión a la carne y la cultura.</vt:lpstr>
      <vt:lpstr>Como pueblo que espera la venida de Cristo, hemos adoptado durante mucho tiempo una dieta basada en plantas como parte de nuestra preparación para este evento tan esperado. Esta opción dietética ha sido amorosamente dada por Dios a Su pueblo que vive en un mundo corrupto.</vt:lpstr>
      <vt:lpstr>El plan del Señor es que, al adoptar esto, seamos más capaces de estar sanos y vencer nuestros defectos de carácter. Esto requiere mucha templanza y perseverancia de nuestra parte. ¿Por qué es necesaria la templanza? ¿Cuán peligroso será si somos imprudentes en nuestros apetitos y vivimos una vida sin restricciones?</vt:lpstr>
      <vt:lpstr>"La intemperancia ha maldecido al mundo casi desde su infancia. El hijo de Noé fue tan degradado por el uso excesivo del vino que perdió todo sentido del decoro, y la maldición que siguió a su pecado nunca ha sido quitada de sus descendientes.</vt:lpstr>
      <vt:lpstr>"Nadab y Abiú eran hombres en el santo oficio; pero por el uso del vino, sus mentes se nublaron tanto que no podían distinguir entre las cosas sagradas y las comunes. Por medio de la ofrenda de 'fuego extraño' hicieron caso omiso del mandato de Dios, y fueron muertos por sus juicios.</vt:lpstr>
      <vt:lpstr>"A Alejandro le resultó mucho más fácil someter reinos que gobernar su propio espíritu. Después de conquistar naciones, este llamado gran hombre cayó por la complacencia del apetito, víctima de la intemperancia". 1</vt:lpstr>
      <vt:lpstr>¿Y ahora qué opinas? ¿Qué es mejor para ti, conquistar el mundo o conquistarte a ti mismo? ¿Qué dice la Biblia acerca de esto? "Mejor es el que gobierna su espíritu que el que toma una ciudad" (Proverbios 16:32).</vt:lpstr>
      <vt:lpstr>Por lo tanto, Pablo se dirigió a los creyentes: "Vuestra moderación sea conocida a todos. El Señor se ha acercado" (Filipenses 4:5).</vt:lpstr>
      <vt:lpstr>Por definición, la templanza es la práctica de controlar constantemente tus acciones, pensamientos o sentimientos para no comer o beber en exceso o enojarte fácilmente.</vt:lpstr>
      <vt:lpstr>El Espíritu de Profecía explica claramente que "La verdadera temperancia nos enseña a prescindir por completo de todo lo que es perjudicial, y a usar juiciosamente lo que es saludable". 2</vt:lpstr>
      <vt:lpstr>¿Existe una relación entre la templanza y la cuestión de la salvación? ¿Es la templanza en todas las cosas parte de nuestra enseñanza bíblica?</vt:lpstr>
      <vt:lpstr>Uno de los frutos del espíritu</vt:lpstr>
      <vt:lpstr>La cuarta ronda en el Escalera de la santificación</vt:lpstr>
      <vt:lpstr>Un papel importante en la Nuestra salvación</vt:lpstr>
      <vt:lpstr>1. La templanza en la alimentación Uno de los puntos que debemos tener en cuenta en relación con la templanza es el de la alimentación. ¿Qué relato de la Biblia creen que puede testificar de un ejemplo real de temperancia en el comer?  </vt:lpstr>
      <vt:lpstr>El que a menudo viene a la mente es el ejemplo de Daniel. ¿A qué se negó realmente Daniel?  "Daniel se propuso en su corazón no contaminarse con la porción de la comida del rey, ni con el vino que bebía;</vt:lpstr>
      <vt:lpstr>Por lo tanto, pidió al príncipe de los eunucos que no se contaminara. Entonces dijo Daniel a Melzar, a quien el príncipe de los eunucos había puesto sobre Daniel, Ananías, Misael y Azarías...</vt:lpstr>
      <vt:lpstr>Te ruego que pruebes a tus siervos por diez días; y que nos den legumbres para comer, y agua para beber" (Daniel 1:8, 11, 12). El deseo de Dios es que estemos sanos.  </vt:lpstr>
      <vt:lpstr>Él quiere que prosperemos tanto física como espiritualmente; es por eso que les dio una dieta basada en plantas a Adán y Eva después de su creación. "Y dijo Dios: He aquí, yo os he dado toda hierba que da semilla, que está sobre la faz de toda la tierra, y todo árbol en el cual hay fruto de árbol que da semilla; a vosotros os será por alimento" (Génesis 1:29)</vt:lpstr>
      <vt:lpstr>"Nuestros padres no entendieron tus maravillas en Egipto; No se acordaron de la multitud de tus misericordias; sino que lo provocó en el mar, aun en el Mar Rojo. . . .</vt:lpstr>
      <vt:lpstr>Pronto olvidaron sus obras; no esperaron su consejo, sino que codiciaron en gran manera en el desierto, y tentaron a Dios en el desierto" "Y tentaron a Dios en su corazón, pidiendo alimento para su concupiscencia" (Salmo 106:7, 13, 14; 78:18).</vt:lpstr>
      <vt:lpstr>Una razón importante por la que ya ni siquiera es seguro comer carne es porque la creación animal está gimiendo de dolor, terriblemente afligida por diversas enfermedades. En Jeremías 45:5, el profeta profetizó que Dios "traería el mal sobre toda carne", y en Su misericordia, el Señor nos dio un plan dietético para protegernos de muchas enfermedades.</vt:lpstr>
      <vt:lpstr>Ya es hora de volver a la dieta original dada por Dios al hombre: "Las verduras, las frutas y los cereales deben componer nuestra dieta. Ni una onza de carne debe entrar en nuestros estómagos. Comer carne no es natural. Debemos volver al propósito original de Dios en la creación del hombre". 4</vt:lpstr>
      <vt:lpstr>Advertencias serias</vt:lpstr>
      <vt:lpstr>El uso de la carne fortalece las propensiones inferiores y las excita a una mayor actividad. Los padres deben descartar todo lo que ponga en peligro la salud moral y física de sus hijos. No deben poner carne en la mesa". 5</vt:lpstr>
      <vt:lpstr>El ejemplo de la naturaleza salvaje</vt:lpstr>
      <vt:lpstr>Y todos comieron la misma comida espiritual; Y todos bebieron la misma bebida espiritual, porque bebieron de la Roca espiritual que los seguía, y esa Roca era Cristo. Pero a muchos de ellos Dios no les agradó, porque fueron derribados en el desierto.</vt:lpstr>
      <vt:lpstr>Y estas cosas fueron nuestros ejemplos, para que no codiciáramos las cosas malas, como también codiciaron". "Y todas estas cosas les sucedieron como muestra, y están escritas para nuestra amonestación, a quienes han llegado los fines de los siglos" (1 Corintios 10:1–6, 11).</vt:lpstr>
      <vt:lpstr>En el desierto, "la multitud mixta que había entre ellos cayó en codicia, y también los hijos de Israel lloraron otra vez, y dijeron: ¿Quién nos dará carne para comer?" (Números 11:4). "Y tentaron a Dios en su corazón, pidiendo alimento para su concupiscencia" (Salmo 78:18).</vt:lpstr>
      <vt:lpstr>¿Cómo respondió el Señor a su demanda? "Santificaos para el día de mañana, y comeréis carne, porque habéis llorado en los oídos del Señor, diciendo: ¿Quién nos dará carne para comer? porque nos fue bien en Egipto;</vt:lpstr>
      <vt:lpstr>por tanto, el Señor os dará carne, y comeréis. No comeréis un día, ni dos días, ni cinco días, ni diez días, ni veinte días; sino un mes entero, hasta que salga por vuestras narices, y os sea repugnante, porque habéis despreciado al Señor que está entre vosotros. . . .</vt:lpstr>
      <vt:lpstr>Y cuando la carne aún estaba entre sus dientes, antes de ser masticada, la ira del Señor se encendió contra el pueblo, y el Señor hirió al pueblo con una plaga muy grande. Y llamó el nombre de aquel lugar Kibrothhattaavah, porque allí sepultaron al pueblo que codiciaba" (Números 11:18-20, 33, 34).</vt:lpstr>
      <vt:lpstr>¿Qué hay de nosotros hoy?</vt:lpstr>
      <vt:lpstr>no continuarán satisfaciendo su apetito por alimentos que saben que no son saludables. . . . Esta es una obra que tendrá que hacerse antes de que Su pueblo pueda presentarse ante Él como un pueblo perfeccionado". 6</vt:lpstr>
      <vt:lpstr>"Los hombres, entonces, pueden hacer que sus cuerpos sean impíos por medio de indulgencias pecaminosas. Si son impíos, no son aptos para ser adoradores espirituales, y no son dignos del cielo.</vt:lpstr>
      <vt:lpstr>Si el hombre aprecia la luz que Dios en su misericordia le da sobre la reforma pro salud, puede ser santificado por medio de la verdad y ser apto para la inmortalidad. Pero si hace caso omiso de esa luz y vive en violación de la ley natural, debe pagar el castigo". 7</vt:lpstr>
      <vt:lpstr>"Los pecados de la mayor magnitud se cometen por medio de la complacencia del apetito pervertido.8 ¿Cómo se representa especialmente el apetito pervertido?" Se produce un daño positivo al sistema por el consumo continuo de carne. No hay excusa para ello sino un apetito depravado y pervertido9.   </vt:lpstr>
      <vt:lpstr>"Si, después de que se ha dado tanta luz, el pueblo de Dios abriga malos hábitos, se complace a sí mismo y se niega a reformarse, sufrirá las consecuencias seguras de la transgresión.</vt:lpstr>
      <vt:lpstr>Si están decididos a satisfacer el apetito pervertido a cualquier costo, Dios no los salvará milagrosamente de las consecuencias de su indulgencia. 'Se acostarán con tristeza'". 10</vt:lpstr>
      <vt:lpstr>Comer carne causará Enfermedades mortales</vt:lpstr>
      <vt:lpstr>"Las carnes constituyen el principal alimento en las mesas de algunas familias, hasta que su sangre se llena de humores cancerosos y escrofulosos. Sus cuerpos están compuestos de lo que comen. Pero cuando el sufrimiento y la enfermedad les sobrevienen, se considera una aflicción de la Providencia". 11</vt:lpstr>
      <vt:lpstr>En los días de Elena de White, muchos médicos no sabían que comer carne podía causar enfermedades mortales en nuestros cuerpos. Pero hoy la ciencia lo ha confirmado.</vt:lpstr>
      <vt:lpstr>Por ejemplo, cuando la carne se asa o se asa a la parrilla, las grasas de la carne se derriten y caen sobre el carbón encendido, produciendo humo, y este humo produce metilcolantreno y benzopireno. Los embutidos como el tocino y el jamón contienen nitrosaminas.</vt:lpstr>
      <vt:lpstr>Cuando se ingieren en el cuerpo, destruirán el ADN de la célula y, en lugar de morir, se multiplicarán rápidamente y formarán quistes y tumores. La carne también contiene grasas saturadas en forma de colesterol.12</vt:lpstr>
      <vt:lpstr>"La Organización Mundial de la Salud ha clasificado las carnes procesadas, como el jamón, el tocino, el salami y las salchichas de Frankfurt, como carcinógenos del Grupo 1 (conocido por causar cáncer), lo que significa que hay pruebas sólidas de que las carnes procesadas causan cáncer.</vt:lpstr>
      <vt:lpstr>Comer carne procesada aumenta el riesgo de cáncer de intestino y estómago. La carne roja, como la carne de res, cordero y cerdo, ha sido clasificada como un carcinógeno del grupo 2A, lo que significa que probablemente causa cáncer". 13</vt:lpstr>
      <vt:lpstr>Además de comer carne, también hay consejos del Espíritu de Profecía sobre ciertas prácticas dietéticas y estilos de vida incorrectos que destruirán nuestra salud. Aunque no son una prueba de compañerismo, vale la pena seguirlas para tener buena salud.</vt:lpstr>
      <vt:lpstr>2. Mezclar frutas y verduras en una comida; No es una buena combinación  "Las verduras y las frutas no deben comerse en la misma comida. En una comida use pan y fruta, en la siguiente pan y verduras". 14</vt:lpstr>
      <vt:lpstr>Los científicos han descubierto que el estómago utiliza diferentes enzimas para digerir frutas y verduras. Cuando se come fruta, generalmente debe comerse sola y con el estómago vacío, porque se digiere más rápido que otros alimentos.</vt:lpstr>
      <vt:lpstr>Sin embargo, mezclar frutas y verduras (todas las cuales tardan una cantidad diferente de tiempo en digerirse) puede causar gases. El mismo tipo de cosas sucede incluso con los jugos; Puede causar flatulencia, acidez estomacal e incluso migrañas. 15</vt:lpstr>
      <vt:lpstr>3. Se debe evitar comer entre comidas  "Después de comer la comida regular, se debe dejar que el estómago descanse durante cinco horas. No se debe introducir ni una partícula de alimento en el estómago hasta la siguiente comida. En este intervalo el estómago realizará su trabajo, y entonces estará en condiciones de recibir más alimento. 16</vt:lpstr>
      <vt:lpstr>La mayoría de las personas disfrutan de una mejor salud mientras comen dos comidas al día que tres; otros, en sus circunstancias actuales, pueden necesitar algo de comer a la hora de la cena; Pero esta comida debe ser muy ligera". 17</vt:lpstr>
      <vt:lpstr>Es interesante observar cómo la ciencia actual ha descubierto el riesgo de comer con frecuencia: "La influencia de la frecuencia y el horario de las comidas en la salud y la enfermedad ha sido un tema de interés durante muchos años.</vt:lpstr>
      <vt:lpstr>Si bien la evidencia epidemiológica indica una asociación entre una mayor frecuencia de comidas y un menor riesgo de enfermedad, los ensayos experimentales han mostrado resultados contradictorios.</vt:lpstr>
      <vt:lpstr>Además, investigaciones prospectivas recientes han demostrado un aumento significativo en el riesgo de enfermedad con una alta frecuencia de comidas (≥=6 comidas/día) en comparación con una baja frecuencia de comidas (1-2 comidas/día)". 18</vt:lpstr>
      <vt:lpstr>Los médicos recientes entienden el valor del ayuno intermitente. "La autofagia es un proceso fundamental que trabaja a nivel celular para eliminar los desechos, reparar el daño, restaurar y rejuvenecer las células.</vt:lpstr>
      <vt:lpstr>Después de dieciséis horas de ayuno, el cuerpo comenzará a atacar las células malas. El cuerpo siempre se comerá las células y tejidos malos para obtener energía. Como resultado, su cuerpo tiene la oportunidad de eliminar los desechos celulares y las células anormales, como las células cancerosas)". 19</vt:lpstr>
      <vt:lpstr>"Comer solo el desayuno y el almuerzo redujo el peso corporal, los depósitos de grasa en el hígado, la glucosa en ayunas y aumentó la sensibilidad a la insulina. Estos resultados sugieren que, para los problemas de salud del azúcar en la sangre, comer desayunos y almuerzos más grandes puede ser más beneficioso que 6 comidas más pequeñas a lo largo del día". 20</vt:lpstr>
      <vt:lpstr>4. Evita comer en exceso  "¿Qué influencia tiene comer en exceso sobre el estómago? Se debilita, los órganos digestivos se debilitan, y la enfermedad, con toda su serie de males, es provocada como resultado". 21</vt:lpstr>
      <vt:lpstr>Según la Clínica Mayo, el exceso de carbohidratos o calorías se transformará en triglicéridos, causando así presión arterial alta y contribuyendo a un endurecimiento de las arterias e inflamación del páncreas.</vt:lpstr>
      <vt:lpstr>Comer en exceso constantemente es un gran mal que fortalece la naturaleza inferior y embota la conciencia. Ser capaz de vencer esta tendencia es "poner un cuchillo en tu garganta, si eres hombre dado a los apetitos" (Proverbios 23:2). Solo mediante una firme decisión de ser moderados con la ayuda del Espíritu Santo podemos hacer esto.</vt:lpstr>
      <vt:lpstr>5. Templanza en todas las cosas  "Que vuestra moderación sea conocida de todos los hombres. El Señor se ha acercado" (Filipenses 4:5). "No te apresures en tu espíritu a enojarte, porque la ira está en el seno de los necios" (Eclesiastés 7:9).  </vt:lpstr>
      <vt:lpstr>"Así que, ya sea que comáis, o bebáis, o hagáis otra cosa, hacedlo todo para la gloria de Dios" (1 Corintios 10:31).  "Guardo mi cuerpo y lo sujeto" (1 Corintios 9:27).</vt:lpstr>
      <vt:lpstr>"La temperancia en todas las cosas de esta vida debe ser enseñada y practicada. La templanza en el comer, beber, dormir y vestirse es uno de los grandes principios de la vida religiosa". 22</vt:lpstr>
      <vt:lpstr>Debemos beber suficiente agua todos los días. La falta de agua destruye los riñones y perjudica las funciones corporales. ¡No el agua y el alcohol coloreados artificialmente, carbonatados y llenos de azúcar! El rey más sabio de la historia explicó: "El vino es burlador, la sidra es furiosa, y todo el que se engaña por ello no es sabio" (Proverbios 20:1).</vt:lpstr>
      <vt:lpstr>También debemos vestirnos para el honor y la gloria de Dios. Somos las personas que profesamos caminar con Dios todos los días. Si queremos caminar más cerca de Jesús, necesitamos cubrirnos adecuadamente.</vt:lpstr>
      <vt:lpstr>Los serafines y los querubines se cubren en la presencia de Dios. Nuestro estándar para la vestimenta se encuentra en Deuteronomio 22:5. ¿Y qué pasa con el sueño? El mejor momento para dormir debe ser entre las 10 p.m. y las 6 a.m. ¿Cuál es el peligro de la falta de sueño?</vt:lpstr>
      <vt:lpstr>"Una nueva investigación de la Universidad Estatal de Iowa revela que las personas que pierden solo unas pocas horas de sueño por la noche están más enojadas y son menos capaces de adaptarse a situaciones frustrantes que las personas que descansan lo suficiente". 23</vt:lpstr>
      <vt:lpstr>Cuando tenemos problemas en la iglesia o en nuestra familia, lo más probable es que culpemos a otras personas o tal vez a nuestras parejas, pero la causa principal a menudo radica en nuestra intemperancia. Debido a esto, tenemos una tendencia a criticar, a chismear y, lo peor de todo, a albergar espíritus implacables.</vt:lpstr>
      <vt:lpstr>A medida que caminamos en la novedad de nuestras vidas, concentrémonos en el dominio propio. No culpemos a los demás, sino que comencemos a examinarnos a nosotros mismos en lo que fallamos con moderación. Tal vez no comemos adecuadamente.</vt:lpstr>
      <vt:lpstr>Nuestro estómago está lleno y, sin embargo, las células están hambrientas. ¿Por qué? Porque no estamos llevando una dieta equilibrada. Recuerde, un hombre hambriento es un hombre enojado. Trata de beber mucha agua y dormir bien para tener un buen equilibrio emocional.</vt:lpstr>
      <vt:lpstr>6. La templanza y la lluvia tardía  "Son pocos los que se dan cuenta, como deberían, de cuánto tienen que ver sus hábitos alimenticios con su salud, su carácter, su utilidad en este mundo y su destino eterno". 24</vt:lpstr>
      <vt:lpstr>El pueblo de Dios debe aprender el significado de la temperancia en todas las cosas. . . . Antes de que puedan comprender realmente el significado de la verdadera santificación y de la conformidad a la voluntad de Cristo, deben, cooperando con Dios, obtener el dominio sobre los malos hábitos y prácticas". 25</vt:lpstr>
      <vt:lpstr>"Ninguno de nosotros recibirá jamás el sello de Dios mientras nuestro carácter tenga una mancha o mancha en ellos. Nos queda a nosotros remediar los defectos de nuestro carácter, limpiar el templo del alma de toda contaminación. Entonces la lluvia tardía caerá sobre nosotros como la lluvia temprana cayó sobre los discípulos en el día de Pentecostés". 26</vt:lpstr>
      <vt:lpstr>Conclusión</vt:lpstr>
      <vt:lpstr>Se acercaron más y más a Dios, y al hacer esto se dieron cuenta del privilegio que habían tenido al permitirles asociarse tan estrechamente con Cristo. . . .</vt:lpstr>
      <vt:lpstr>Como seres humanos pecadores, no podemos lograr esto por nuestros propios esfuerzos. "Es muy difícil desaprender los hábitos que se han adquirido a lo largo de la vida y que han educado el apetito. El demonio de la intemperancia no es fácil de conquistar. Es de una fuerza gigantesca y difícil de superar". 27</vt:lpstr>
      <vt:lpstr>La única opción es responder a la invitación de Jesús: "Venid a mí todos los que estáis trabajados y cargados, y yo os haré descansar" (Mateo 11:28).</vt:lpstr>
      <vt:lpstr>Debemos hacer nuestra parte y dejar que Jesús obre en nosotros por completo. "Ocupaos en vuestra propia salvación con temor y temblor. Porque Dios es el que produce en vosotros el querer y el hacer, por su buena voluntad" (Filipenses 2:12, 13).</vt:lpstr>
      <vt:lpstr>Sí, la autocomplacencia es difícil, pero fácil de superar, difícil si lo hacemos solos, pero fácil si Jesús nos ayuda. ¿De verdad quieres ser un conquistador? ¿Crees que Jesús puede ayudarte?</vt:lpstr>
      <vt:lpstr>Hemos existido como iglesia en este planeta tierra por unos 100 años. Estamos cansados y cada uno de nosotros quiere irse a casa, ¿verdad? Por lo tanto, debemos cooperar con Dios en todas Sus enseñanzas, a través de la fuerza que Él está dispuesto a proporcionarnos, y orar fervientemente para que Jesús venga pronto en las nubes del cielo para llevarnos a casa.</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3</cp:revision>
  <dcterms:modified xsi:type="dcterms:W3CDTF">2025-07-11T18:06:42Z</dcterms:modified>
  <dc:language>en-CA</dc:language>
</cp:coreProperties>
</file>