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7559675" cy="10691813"/>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96" y="8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420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760117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796841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822999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28977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306301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943764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671031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26382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037031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294887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727988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868611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700215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134461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898942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557186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311001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396800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384099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847105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750666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924921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361667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218086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625933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245369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5576735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417671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0190185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9059130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942993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792633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166978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1607880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0717108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5576041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718770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1024530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90984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129885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1535630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052695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8072061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707507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602311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5780916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8295082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0417721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0748782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032454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0325960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7251952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8679482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0055022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940792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7955291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2415587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5621440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378015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5993939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313726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5797737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9670498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2636806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8089308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925595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8629624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9233314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933945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9155840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589070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9399306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2715719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8428921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828721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122270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3495086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Blank">
    <p:bg>
      <p:bgPr>
        <a:blipFill rotWithShape="0">
          <a:blip r:embed="rId2"/>
          <a:stretch/>
        </a:blipFill>
        <a:effectLst/>
      </p:bgPr>
    </p:bg>
    <p:spTree>
      <p:nvGrpSpPr>
        <p:cNvPr id="1" name=""/>
        <p:cNvGrpSpPr/>
        <p:nvPr/>
      </p:nvGrpSpPr>
      <p:grpSpPr>
        <a:xfrm>
          <a:off x="0" y="0"/>
          <a:ext cx="0" cy="0"/>
          <a:chOff x="0" y="0"/>
          <a:chExt cx="0" cy="0"/>
        </a:xfrm>
      </p:grpSpPr>
      <p:sp>
        <p:nvSpPr>
          <p:cNvPr id="2" name="PlaceHolder 1"/>
          <p:cNvSpPr>
            <a:spLocks noGrp="1"/>
          </p:cNvSpPr>
          <p:nvPr>
            <p:ph type="sldNum" idx="1"/>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Subtitle">
    <p:bg>
      <p:bgPr>
        <a:blipFill rotWithShape="0">
          <a:blip r:embed="rId2"/>
          <a:stretch/>
        </a:blipFill>
        <a:effectLst/>
      </p:bgPr>
    </p:bg>
    <p:spTree>
      <p:nvGrpSpPr>
        <p:cNvPr id="1" name=""/>
        <p:cNvGrpSpPr/>
        <p:nvPr/>
      </p:nvGrpSpPr>
      <p:grpSpPr>
        <a:xfrm>
          <a:off x="0" y="0"/>
          <a:ext cx="0" cy="0"/>
          <a:chOff x="0" y="0"/>
          <a:chExt cx="0" cy="0"/>
        </a:xfrm>
      </p:grpSpPr>
      <p:sp>
        <p:nvSpPr>
          <p:cNvPr id="37" name="Title Text"/>
          <p:cNvSpPr/>
          <p:nvPr/>
        </p:nvSpPr>
        <p:spPr>
          <a:xfrm>
            <a:off x="838080" y="2243520"/>
            <a:ext cx="10515240" cy="132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Autofit/>
          </a:bodyPr>
          <a:lstStyle/>
          <a:p>
            <a:pPr defTabSz="914400">
              <a:lnSpc>
                <a:spcPct val="90000"/>
              </a:lnSpc>
              <a:tabLst>
                <a:tab pos="0" algn="l"/>
              </a:tabLst>
            </a:pPr>
            <a:r>
              <a:rPr lang="en-CA" sz="8800" b="0" u="none" strike="noStrike">
                <a:solidFill>
                  <a:srgbClr val="003BBB"/>
                </a:solidFill>
                <a:effectLst/>
                <a:uFillTx/>
                <a:latin typeface="Noto Sans Bold"/>
                <a:ea typeface="Noto Sans Bold"/>
              </a:rPr>
              <a:t>Title Text</a:t>
            </a:r>
            <a:endParaRPr lang="en-CA" sz="8800" b="0" u="none" strike="noStrike">
              <a:solidFill>
                <a:srgbClr val="000000"/>
              </a:solidFill>
              <a:effectLst/>
              <a:uFillTx/>
              <a:latin typeface="Arial"/>
            </a:endParaRPr>
          </a:p>
        </p:txBody>
      </p:sp>
      <p:pic>
        <p:nvPicPr>
          <p:cNvPr id="38" name="Picture 10" descr="Picture 10"/>
          <p:cNvPicPr/>
          <p:nvPr/>
        </p:nvPicPr>
        <p:blipFill>
          <a:blip r:embed="rId3"/>
          <a:stretch/>
        </p:blipFill>
        <p:spPr>
          <a:xfrm>
            <a:off x="10069200" y="5831640"/>
            <a:ext cx="1584720" cy="508320"/>
          </a:xfrm>
          <a:prstGeom prst="rect">
            <a:avLst/>
          </a:prstGeom>
          <a:noFill/>
          <a:ln w="12700">
            <a:noFill/>
          </a:ln>
        </p:spPr>
      </p:pic>
      <p:sp>
        <p:nvSpPr>
          <p:cNvPr id="39"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40" name="Picture 5" descr="Picture 5"/>
          <p:cNvPicPr/>
          <p:nvPr/>
        </p:nvPicPr>
        <p:blipFill>
          <a:blip r:embed="rId4"/>
          <a:stretch/>
        </p:blipFill>
        <p:spPr>
          <a:xfrm>
            <a:off x="554400" y="600120"/>
            <a:ext cx="232920" cy="192240"/>
          </a:xfrm>
          <a:prstGeom prst="rect">
            <a:avLst/>
          </a:prstGeom>
          <a:noFill/>
          <a:ln w="12700">
            <a:noFill/>
          </a:ln>
        </p:spPr>
      </p:pic>
      <p:sp>
        <p:nvSpPr>
          <p:cNvPr id="41" name="PlaceHolder 1"/>
          <p:cNvSpPr>
            <a:spLocks noGrp="1"/>
          </p:cNvSpPr>
          <p:nvPr>
            <p:ph type="sldNum" idx="10"/>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Content with Caption">
    <p:bg>
      <p:bgPr>
        <a:blipFill rotWithShape="0">
          <a:blip r:embed="rId2"/>
          <a:stretch/>
        </a:blip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839880" y="457200"/>
            <a:ext cx="3931920" cy="159984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3200" b="0" u="none" strike="noStrike">
                <a:solidFill>
                  <a:srgbClr val="000000"/>
                </a:solidFill>
                <a:effectLst/>
                <a:uFillTx/>
                <a:latin typeface="Aptos Display"/>
                <a:ea typeface="Aptos Display"/>
              </a:rPr>
              <a:t>Title Text</a:t>
            </a:r>
            <a:endParaRPr lang="en-CA" sz="3200" b="0" u="none" strike="noStrike">
              <a:solidFill>
                <a:srgbClr val="0F3999"/>
              </a:solidFill>
              <a:effectLst/>
              <a:uFillTx/>
              <a:latin typeface="Noto Sans Regular"/>
            </a:endParaRPr>
          </a:p>
        </p:txBody>
      </p:sp>
      <p:sp>
        <p:nvSpPr>
          <p:cNvPr id="2" name="PlaceHolder 2"/>
          <p:cNvSpPr>
            <a:spLocks noGrp="1"/>
          </p:cNvSpPr>
          <p:nvPr>
            <p:ph type="body"/>
          </p:nvPr>
        </p:nvSpPr>
        <p:spPr>
          <a:xfrm>
            <a:off x="5183280" y="987480"/>
            <a:ext cx="6171840" cy="487332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One</a:t>
            </a:r>
            <a:endParaRPr lang="en-CA" sz="3200" b="0" u="none" strike="noStrike">
              <a:solidFill>
                <a:srgbClr val="000000"/>
              </a:solidFill>
              <a:effectLst/>
              <a:uFillTx/>
              <a:latin typeface="Aptos"/>
            </a:endParaRPr>
          </a:p>
          <a:p>
            <a:pPr marL="718560" lvl="1" indent="-2613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Two</a:t>
            </a:r>
            <a:endParaRPr lang="en-CA" sz="3200" b="0" u="none" strike="noStrike">
              <a:solidFill>
                <a:srgbClr val="000000"/>
              </a:solidFill>
              <a:effectLst/>
              <a:uFillTx/>
              <a:latin typeface="Aptos"/>
            </a:endParaRPr>
          </a:p>
          <a:p>
            <a:pPr marL="1219320" lvl="2" indent="-30492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Three</a:t>
            </a:r>
            <a:endParaRPr lang="en-CA" sz="3200" b="0" u="none" strike="noStrike">
              <a:solidFill>
                <a:srgbClr val="000000"/>
              </a:solidFill>
              <a:effectLst/>
              <a:uFillTx/>
              <a:latin typeface="Aptos"/>
            </a:endParaRPr>
          </a:p>
          <a:p>
            <a:pPr marL="1737360" lvl="3" indent="-3657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Four</a:t>
            </a:r>
            <a:endParaRPr lang="en-CA" sz="3200" b="0" u="none" strike="noStrike">
              <a:solidFill>
                <a:srgbClr val="000000"/>
              </a:solidFill>
              <a:effectLst/>
              <a:uFillTx/>
              <a:latin typeface="Aptos"/>
            </a:endParaRPr>
          </a:p>
          <a:p>
            <a:pPr marL="2194560" lvl="4" indent="-3657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Five</a:t>
            </a:r>
            <a:endParaRPr lang="en-CA" sz="3200" b="0" u="none" strike="noStrike">
              <a:solidFill>
                <a:srgbClr val="000000"/>
              </a:solidFill>
              <a:effectLst/>
              <a:uFillTx/>
              <a:latin typeface="Aptos"/>
            </a:endParaRPr>
          </a:p>
        </p:txBody>
      </p:sp>
      <p:sp>
        <p:nvSpPr>
          <p:cNvPr id="3" name="PlaceHolder 3"/>
          <p:cNvSpPr>
            <a:spLocks noGrp="1"/>
          </p:cNvSpPr>
          <p:nvPr>
            <p:ph type="body"/>
          </p:nvPr>
        </p:nvSpPr>
        <p:spPr>
          <a:xfrm>
            <a:off x="839880" y="2057400"/>
            <a:ext cx="3931920" cy="3811320"/>
          </a:xfrm>
          <a:prstGeom prst="rect">
            <a:avLst/>
          </a:prstGeom>
          <a:noFill/>
          <a:ln w="12600">
            <a:noFill/>
          </a:ln>
        </p:spPr>
        <p:txBody>
          <a:bodyPr lIns="45720" tIns="45000" rIns="45720" bIns="45000" anchor="t">
            <a:no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Seventh Outline Level</a:t>
            </a:r>
          </a:p>
        </p:txBody>
      </p:sp>
      <p:sp>
        <p:nvSpPr>
          <p:cNvPr id="4" name="PlaceHolder 4"/>
          <p:cNvSpPr>
            <a:spLocks noGrp="1"/>
          </p:cNvSpPr>
          <p:nvPr>
            <p:ph type="sldNum" idx="2"/>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Picture with Caption">
    <p:bg>
      <p:bgPr>
        <a:blipFill rotWithShape="0">
          <a:blip r:embed="rId2"/>
          <a:stretch/>
        </a:blip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839880" y="457200"/>
            <a:ext cx="3931920" cy="159984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3200" b="0" u="none" strike="noStrike">
                <a:solidFill>
                  <a:srgbClr val="000000"/>
                </a:solidFill>
                <a:effectLst/>
                <a:uFillTx/>
                <a:latin typeface="Aptos Display"/>
                <a:ea typeface="Aptos Display"/>
              </a:rPr>
              <a:t>Title Text</a:t>
            </a:r>
            <a:endParaRPr lang="en-CA" sz="3200" b="0" u="none" strike="noStrike">
              <a:solidFill>
                <a:srgbClr val="0F3999"/>
              </a:solidFill>
              <a:effectLst/>
              <a:uFillTx/>
              <a:latin typeface="Noto Sans Regular"/>
            </a:endParaRPr>
          </a:p>
        </p:txBody>
      </p:sp>
      <p:sp>
        <p:nvSpPr>
          <p:cNvPr id="6" name="PlaceHolder 2"/>
          <p:cNvSpPr>
            <a:spLocks noGrp="1"/>
          </p:cNvSpPr>
          <p:nvPr>
            <p:ph type="body"/>
          </p:nvPr>
        </p:nvSpPr>
        <p:spPr>
          <a:xfrm>
            <a:off x="5183280" y="987480"/>
            <a:ext cx="6171840" cy="4873320"/>
          </a:xfrm>
          <a:prstGeom prst="rect">
            <a:avLst/>
          </a:prstGeom>
          <a:noFill/>
          <a:ln w="0">
            <a:noFill/>
          </a:ln>
        </p:spPr>
        <p:txBody>
          <a:bodyPr lIns="91440" tIns="45000" rIns="91440" bIns="45000" anchor="t">
            <a:noAutofit/>
          </a:bodyPr>
          <a:lstStyle/>
          <a:p>
            <a:pPr marL="432000" indent="-324000">
              <a:lnSpc>
                <a:spcPct val="90000"/>
              </a:lnSpc>
              <a:spcBef>
                <a:spcPts val="1417"/>
              </a:spcBef>
              <a:buClr>
                <a:srgbClr val="000000"/>
              </a:buClr>
              <a:buSzPct val="45000"/>
              <a:buFont typeface="Wingdings" charset="2"/>
              <a:buChar char=""/>
            </a:pPr>
            <a:r>
              <a:rPr lang="en-CA" sz="30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30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30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30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30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30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3000" b="0" u="none" strike="noStrike">
                <a:solidFill>
                  <a:srgbClr val="000000"/>
                </a:solidFill>
                <a:effectLst/>
                <a:uFillTx/>
                <a:latin typeface="Aptos"/>
              </a:rPr>
              <a:t>Seventh Outline Level</a:t>
            </a:r>
          </a:p>
        </p:txBody>
      </p:sp>
      <p:sp>
        <p:nvSpPr>
          <p:cNvPr id="7" name="PlaceHolder 3"/>
          <p:cNvSpPr>
            <a:spLocks noGrp="1"/>
          </p:cNvSpPr>
          <p:nvPr>
            <p:ph type="body"/>
          </p:nvPr>
        </p:nvSpPr>
        <p:spPr>
          <a:xfrm>
            <a:off x="839880" y="2057400"/>
            <a:ext cx="3931920" cy="3811320"/>
          </a:xfrm>
          <a:prstGeom prst="rect">
            <a:avLst/>
          </a:prstGeom>
          <a:noFill/>
          <a:ln w="12600">
            <a:noFill/>
          </a:ln>
        </p:spPr>
        <p:txBody>
          <a:bodyPr lIns="45720" tIns="45000" rIns="45720" bIns="45000" anchor="t">
            <a:noAutofit/>
          </a:bodyPr>
          <a:lstStyle/>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One</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Two</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Three</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Four</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Five</a:t>
            </a:r>
            <a:endParaRPr lang="en-CA" sz="1600" b="0" u="none" strike="noStrike">
              <a:solidFill>
                <a:srgbClr val="000000"/>
              </a:solidFill>
              <a:effectLst/>
              <a:uFillTx/>
              <a:latin typeface="Aptos"/>
            </a:endParaRPr>
          </a:p>
        </p:txBody>
      </p:sp>
      <p:sp>
        <p:nvSpPr>
          <p:cNvPr id="8" name="PlaceHolder 4"/>
          <p:cNvSpPr>
            <a:spLocks noGrp="1"/>
          </p:cNvSpPr>
          <p:nvPr>
            <p:ph type="sldNum" idx="3"/>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0">
          <a:blip r:embed="rId2"/>
          <a:stretch/>
        </a:blipFill>
        <a:effectLst/>
      </p:bgPr>
    </p:bg>
    <p:spTree>
      <p:nvGrpSpPr>
        <p:cNvPr id="1" name=""/>
        <p:cNvGrpSpPr/>
        <p:nvPr/>
      </p:nvGrpSpPr>
      <p:grpSpPr>
        <a:xfrm>
          <a:off x="0" y="0"/>
          <a:ext cx="0" cy="0"/>
          <a:chOff x="0" y="0"/>
          <a:chExt cx="0" cy="0"/>
        </a:xfrm>
      </p:grpSpPr>
      <p:sp>
        <p:nvSpPr>
          <p:cNvPr id="9" name="Straight Connector 6"/>
          <p:cNvSpPr/>
          <p:nvPr/>
        </p:nvSpPr>
        <p:spPr>
          <a:xfrm>
            <a:off x="554040" y="1335240"/>
            <a:ext cx="0" cy="4484160"/>
          </a:xfrm>
          <a:prstGeom prst="line">
            <a:avLst/>
          </a:prstGeom>
          <a:ln w="19050">
            <a:solidFill>
              <a:srgbClr val="E6AD00"/>
            </a:solidFill>
            <a:miter/>
          </a:ln>
        </p:spPr>
        <p:style>
          <a:lnRef idx="0">
            <a:scrgbClr r="0" g="0" b="0"/>
          </a:lnRef>
          <a:fillRef idx="0">
            <a:scrgbClr r="0" g="0" b="0"/>
          </a:fillRef>
          <a:effectRef idx="0">
            <a:scrgbClr r="0" g="0" b="0"/>
          </a:effectRef>
          <a:fontRef idx="minor"/>
        </p:style>
        <p:txBody>
          <a:bodyPr lIns="45720" tIns="45000" rIns="45720" bIns="45000" anchor="t">
            <a:noAutofit/>
          </a:bodyPr>
          <a:lstStyle/>
          <a:p>
            <a:endParaRPr lang="en-CA" sz="1800" b="0" u="none" strike="noStrike">
              <a:solidFill>
                <a:srgbClr val="000000"/>
              </a:solidFill>
              <a:effectLst/>
              <a:uFillTx/>
              <a:latin typeface="Aptos"/>
              <a:ea typeface="Aptos"/>
            </a:endParaRPr>
          </a:p>
        </p:txBody>
      </p:sp>
      <p:sp>
        <p:nvSpPr>
          <p:cNvPr id="10" name="Straight Connector 7"/>
          <p:cNvSpPr/>
          <p:nvPr/>
        </p:nvSpPr>
        <p:spPr>
          <a:xfrm flipH="1">
            <a:off x="554040" y="5813280"/>
            <a:ext cx="9431640" cy="0"/>
          </a:xfrm>
          <a:prstGeom prst="line">
            <a:avLst/>
          </a:prstGeom>
          <a:ln w="19050">
            <a:solidFill>
              <a:srgbClr val="E6AD00"/>
            </a:solidFill>
            <a:miter/>
          </a:ln>
        </p:spPr>
        <p:style>
          <a:lnRef idx="0">
            <a:scrgbClr r="0" g="0" b="0"/>
          </a:lnRef>
          <a:fillRef idx="0">
            <a:scrgbClr r="0" g="0" b="0"/>
          </a:fillRef>
          <a:effectRef idx="0">
            <a:scrgbClr r="0" g="0" b="0"/>
          </a:effectRef>
          <a:fontRef idx="minor"/>
        </p:style>
        <p:txBody>
          <a:bodyPr lIns="45720" tIns="-45000" rIns="45720" bIns="-45000" anchor="t">
            <a:noAutofit/>
          </a:bodyPr>
          <a:lstStyle/>
          <a:p>
            <a:endParaRPr lang="en-CA" sz="1800" b="0" u="none" strike="noStrike">
              <a:solidFill>
                <a:srgbClr val="000000"/>
              </a:solidFill>
              <a:effectLst/>
              <a:uFillTx/>
              <a:latin typeface="Aptos"/>
              <a:ea typeface="Aptos"/>
            </a:endParaRPr>
          </a:p>
        </p:txBody>
      </p:sp>
      <p:pic>
        <p:nvPicPr>
          <p:cNvPr id="11" name="Picture 11" descr="Picture 11"/>
          <p:cNvPicPr/>
          <p:nvPr/>
        </p:nvPicPr>
        <p:blipFill>
          <a:blip r:embed="rId3"/>
          <a:stretch/>
        </p:blipFill>
        <p:spPr>
          <a:xfrm>
            <a:off x="10100520" y="5565240"/>
            <a:ext cx="496080" cy="496080"/>
          </a:xfrm>
          <a:prstGeom prst="rect">
            <a:avLst/>
          </a:prstGeom>
          <a:noFill/>
          <a:ln w="12700">
            <a:noFill/>
          </a:ln>
        </p:spPr>
      </p:pic>
      <p:pic>
        <p:nvPicPr>
          <p:cNvPr id="12" name="Picture 4" descr="Picture 4"/>
          <p:cNvPicPr/>
          <p:nvPr/>
        </p:nvPicPr>
        <p:blipFill>
          <a:blip r:embed="rId4"/>
          <a:stretch/>
        </p:blipFill>
        <p:spPr>
          <a:xfrm>
            <a:off x="10107360" y="435960"/>
            <a:ext cx="1546560" cy="496080"/>
          </a:xfrm>
          <a:prstGeom prst="rect">
            <a:avLst/>
          </a:prstGeom>
          <a:noFill/>
          <a:ln w="12700">
            <a:noFill/>
          </a:ln>
        </p:spPr>
      </p:pic>
      <p:sp>
        <p:nvSpPr>
          <p:cNvPr id="13"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14" name="Picture 5" descr="Picture 5"/>
          <p:cNvPicPr/>
          <p:nvPr/>
        </p:nvPicPr>
        <p:blipFill>
          <a:blip r:embed="rId5"/>
          <a:stretch/>
        </p:blipFill>
        <p:spPr>
          <a:xfrm>
            <a:off x="554400" y="600120"/>
            <a:ext cx="232920" cy="192240"/>
          </a:xfrm>
          <a:prstGeom prst="rect">
            <a:avLst/>
          </a:prstGeom>
          <a:noFill/>
          <a:ln w="12700">
            <a:noFill/>
          </a:ln>
        </p:spPr>
      </p:pic>
      <p:sp>
        <p:nvSpPr>
          <p:cNvPr id="1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Title Text</a:t>
            </a:r>
            <a:endParaRPr lang="en-CA" sz="3000" b="0" u="none" strike="noStrike">
              <a:solidFill>
                <a:srgbClr val="0F3999"/>
              </a:solidFill>
              <a:effectLst/>
              <a:uFillTx/>
              <a:latin typeface="Noto Sans Regular"/>
            </a:endParaRPr>
          </a:p>
        </p:txBody>
      </p:sp>
      <p:sp>
        <p:nvSpPr>
          <p:cNvPr id="16" name="PlaceHolder 2"/>
          <p:cNvSpPr>
            <a:spLocks noGrp="1"/>
          </p:cNvSpPr>
          <p:nvPr>
            <p:ph type="sldNum" idx="4"/>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
        <p:nvSpPr>
          <p:cNvPr id="17" name="PlaceHolder 3"/>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Seventh Outline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Title and Content">
    <p:bg>
      <p:bgPr>
        <a:blipFill rotWithShape="0">
          <a:blip r:embed="rId2"/>
          <a:stretch/>
        </a:blipFill>
        <a:effectLst/>
      </p:bgPr>
    </p:bg>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0" u="none" strike="noStrike" cap="all">
                <a:solidFill>
                  <a:srgbClr val="0F3999"/>
                </a:solidFill>
                <a:effectLst/>
                <a:uFillTx/>
                <a:latin typeface="Noto Sans Bold"/>
                <a:ea typeface="Noto Sans Bold"/>
              </a:rPr>
              <a:t>Title Text</a:t>
            </a:r>
            <a:endParaRPr lang="en-CA" sz="5000" b="0" u="none" strike="noStrike">
              <a:solidFill>
                <a:srgbClr val="0F3999"/>
              </a:solidFill>
              <a:effectLst/>
              <a:uFillTx/>
              <a:latin typeface="Noto Sans Regular"/>
            </a:endParaRPr>
          </a:p>
        </p:txBody>
      </p:sp>
      <p:sp>
        <p:nvSpPr>
          <p:cNvPr id="19" name="PlaceHolder 2"/>
          <p:cNvSpPr>
            <a:spLocks noGrp="1"/>
          </p:cNvSpPr>
          <p:nvPr>
            <p:ph type="body"/>
          </p:nvPr>
        </p:nvSpPr>
        <p:spPr>
          <a:xfrm>
            <a:off x="838080" y="1825560"/>
            <a:ext cx="10515240" cy="435096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One</a:t>
            </a:r>
            <a:endParaRPr lang="en-CA" sz="2800" b="0" u="none" strike="noStrike">
              <a:solidFill>
                <a:srgbClr val="000000"/>
              </a:solidFill>
              <a:effectLst/>
              <a:uFillTx/>
              <a:latin typeface="Aptos"/>
            </a:endParaRPr>
          </a:p>
          <a:p>
            <a:pPr marL="723960" lvl="1" indent="-26676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Two</a:t>
            </a:r>
            <a:endParaRPr lang="en-CA" sz="2800" b="0" u="none" strike="noStrike">
              <a:solidFill>
                <a:srgbClr val="000000"/>
              </a:solidFill>
              <a:effectLst/>
              <a:uFillTx/>
              <a:latin typeface="Aptos"/>
            </a:endParaRPr>
          </a:p>
          <a:p>
            <a:pPr marL="1234440" lvl="2" indent="-32004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Three</a:t>
            </a:r>
            <a:endParaRPr lang="en-CA" sz="2800" b="0" u="none" strike="noStrike">
              <a:solidFill>
                <a:srgbClr val="000000"/>
              </a:solidFill>
              <a:effectLst/>
              <a:uFillTx/>
              <a:latin typeface="Aptos"/>
            </a:endParaRPr>
          </a:p>
          <a:p>
            <a:pPr marL="1727280" lvl="3"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Four</a:t>
            </a:r>
            <a:endParaRPr lang="en-CA" sz="2800" b="0" u="none" strike="noStrike">
              <a:solidFill>
                <a:srgbClr val="000000"/>
              </a:solidFill>
              <a:effectLst/>
              <a:uFillTx/>
              <a:latin typeface="Aptos"/>
            </a:endParaRPr>
          </a:p>
          <a:p>
            <a:pPr marL="2184480" lvl="4"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Five</a:t>
            </a:r>
            <a:endParaRPr lang="en-CA" sz="2800" b="0" u="none" strike="noStrike">
              <a:solidFill>
                <a:srgbClr val="000000"/>
              </a:solidFill>
              <a:effectLst/>
              <a:uFillTx/>
              <a:latin typeface="Aptos"/>
            </a:endParaRPr>
          </a:p>
        </p:txBody>
      </p:sp>
      <p:sp>
        <p:nvSpPr>
          <p:cNvPr id="20" name="PlaceHolder 3"/>
          <p:cNvSpPr>
            <a:spLocks noGrp="1"/>
          </p:cNvSpPr>
          <p:nvPr>
            <p:ph type="sldNum" idx="5"/>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Section Header">
    <p:bg>
      <p:bgPr>
        <a:blipFill rotWithShape="0">
          <a:blip r:embed="rId2"/>
          <a:stretch/>
        </a:blipFill>
        <a:effectLst/>
      </p:bgPr>
    </p:bg>
    <p:spTree>
      <p:nvGrpSpPr>
        <p:cNvPr id="1" name=""/>
        <p:cNvGrpSpPr/>
        <p:nvPr/>
      </p:nvGrpSpPr>
      <p:grpSpPr>
        <a:xfrm>
          <a:off x="0" y="0"/>
          <a:ext cx="0" cy="0"/>
          <a:chOff x="0" y="0"/>
          <a:chExt cx="0" cy="0"/>
        </a:xfrm>
      </p:grpSpPr>
      <p:sp>
        <p:nvSpPr>
          <p:cNvPr id="21" name="PlaceHolder 1"/>
          <p:cNvSpPr>
            <a:spLocks noGrp="1"/>
          </p:cNvSpPr>
          <p:nvPr>
            <p:ph type="title"/>
          </p:nvPr>
        </p:nvSpPr>
        <p:spPr>
          <a:xfrm>
            <a:off x="831960" y="1709640"/>
            <a:ext cx="10515240" cy="285228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6000" b="0" u="none" strike="noStrike">
                <a:solidFill>
                  <a:srgbClr val="000000"/>
                </a:solidFill>
                <a:effectLst/>
                <a:uFillTx/>
                <a:latin typeface="Aptos Display"/>
                <a:ea typeface="Aptos Display"/>
              </a:rPr>
              <a:t>Title Text</a:t>
            </a:r>
            <a:endParaRPr lang="en-CA" sz="6000" b="0" u="none" strike="noStrike">
              <a:solidFill>
                <a:srgbClr val="0F3999"/>
              </a:solidFill>
              <a:effectLst/>
              <a:uFillTx/>
              <a:latin typeface="Noto Sans Regular"/>
            </a:endParaRPr>
          </a:p>
        </p:txBody>
      </p:sp>
      <p:sp>
        <p:nvSpPr>
          <p:cNvPr id="22" name="PlaceHolder 2"/>
          <p:cNvSpPr>
            <a:spLocks noGrp="1"/>
          </p:cNvSpPr>
          <p:nvPr>
            <p:ph type="body"/>
          </p:nvPr>
        </p:nvSpPr>
        <p:spPr>
          <a:xfrm>
            <a:off x="831960" y="4589640"/>
            <a:ext cx="10515240" cy="1499760"/>
          </a:xfrm>
          <a:prstGeom prst="rect">
            <a:avLst/>
          </a:prstGeom>
          <a:noFill/>
          <a:ln w="12600">
            <a:noFill/>
          </a:ln>
        </p:spPr>
        <p:txBody>
          <a:bodyPr lIns="45720" tIns="45000" rIns="45720" bIns="45000" anchor="t">
            <a:noAutofit/>
          </a:bodyPr>
          <a:lstStyle/>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One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Two</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Three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Four</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Five</a:t>
            </a:r>
            <a:endParaRPr lang="en-CA" sz="2400" b="0" u="none" strike="noStrike">
              <a:solidFill>
                <a:srgbClr val="000000"/>
              </a:solidFill>
              <a:effectLst/>
              <a:uFillTx/>
              <a:latin typeface="Aptos"/>
            </a:endParaRPr>
          </a:p>
        </p:txBody>
      </p:sp>
      <p:sp>
        <p:nvSpPr>
          <p:cNvPr id="23" name="PlaceHolder 3"/>
          <p:cNvSpPr>
            <a:spLocks noGrp="1"/>
          </p:cNvSpPr>
          <p:nvPr>
            <p:ph type="sldNum" idx="6"/>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Two Content">
    <p:bg>
      <p:bgPr>
        <a:blipFill rotWithShape="0">
          <a:blip r:embed="rId2"/>
          <a:stretch/>
        </a:blipFill>
        <a:effectLst/>
      </p:bgPr>
    </p:bg>
    <p:spTree>
      <p:nvGrpSpPr>
        <p:cNvPr id="1" name=""/>
        <p:cNvGrpSpPr/>
        <p:nvPr/>
      </p:nvGrpSpPr>
      <p:grpSpPr>
        <a:xfrm>
          <a:off x="0" y="0"/>
          <a:ext cx="0" cy="0"/>
          <a:chOff x="0" y="0"/>
          <a:chExt cx="0" cy="0"/>
        </a:xfrm>
      </p:grpSpPr>
      <p:sp>
        <p:nvSpPr>
          <p:cNvPr id="24" name="PlaceHolder 1"/>
          <p:cNvSpPr>
            <a:spLocks noGrp="1"/>
          </p:cNvSpPr>
          <p:nvPr>
            <p:ph type="title"/>
          </p:nvPr>
        </p:nvSpPr>
        <p:spPr>
          <a:xfrm>
            <a:off x="8380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0" u="none" strike="noStrike" cap="all">
                <a:solidFill>
                  <a:srgbClr val="0F3999"/>
                </a:solidFill>
                <a:effectLst/>
                <a:uFillTx/>
                <a:latin typeface="Noto Sans Bold"/>
                <a:ea typeface="Noto Sans Bold"/>
              </a:rPr>
              <a:t>Title Text</a:t>
            </a:r>
            <a:endParaRPr lang="en-CA" sz="5000" b="0" u="none" strike="noStrike">
              <a:solidFill>
                <a:srgbClr val="0F3999"/>
              </a:solidFill>
              <a:effectLst/>
              <a:uFillTx/>
              <a:latin typeface="Noto Sans Regular"/>
            </a:endParaRPr>
          </a:p>
        </p:txBody>
      </p:sp>
      <p:sp>
        <p:nvSpPr>
          <p:cNvPr id="25" name="PlaceHolder 2"/>
          <p:cNvSpPr>
            <a:spLocks noGrp="1"/>
          </p:cNvSpPr>
          <p:nvPr>
            <p:ph type="body"/>
          </p:nvPr>
        </p:nvSpPr>
        <p:spPr>
          <a:xfrm>
            <a:off x="838080" y="1825560"/>
            <a:ext cx="5181120" cy="435096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One</a:t>
            </a:r>
            <a:endParaRPr lang="en-CA" sz="2800" b="0" u="none" strike="noStrike">
              <a:solidFill>
                <a:srgbClr val="000000"/>
              </a:solidFill>
              <a:effectLst/>
              <a:uFillTx/>
              <a:latin typeface="Aptos"/>
            </a:endParaRPr>
          </a:p>
          <a:p>
            <a:pPr marL="723960" lvl="1" indent="-26676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Two</a:t>
            </a:r>
            <a:endParaRPr lang="en-CA" sz="2800" b="0" u="none" strike="noStrike">
              <a:solidFill>
                <a:srgbClr val="000000"/>
              </a:solidFill>
              <a:effectLst/>
              <a:uFillTx/>
              <a:latin typeface="Aptos"/>
            </a:endParaRPr>
          </a:p>
          <a:p>
            <a:pPr marL="1234440" lvl="2" indent="-32004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Three</a:t>
            </a:r>
            <a:endParaRPr lang="en-CA" sz="2800" b="0" u="none" strike="noStrike">
              <a:solidFill>
                <a:srgbClr val="000000"/>
              </a:solidFill>
              <a:effectLst/>
              <a:uFillTx/>
              <a:latin typeface="Aptos"/>
            </a:endParaRPr>
          </a:p>
          <a:p>
            <a:pPr marL="1727280" lvl="3"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Four</a:t>
            </a:r>
            <a:endParaRPr lang="en-CA" sz="2800" b="0" u="none" strike="noStrike">
              <a:solidFill>
                <a:srgbClr val="000000"/>
              </a:solidFill>
              <a:effectLst/>
              <a:uFillTx/>
              <a:latin typeface="Aptos"/>
            </a:endParaRPr>
          </a:p>
          <a:p>
            <a:pPr marL="2184480" lvl="4"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Five</a:t>
            </a:r>
            <a:endParaRPr lang="en-CA" sz="2800" b="0" u="none" strike="noStrike">
              <a:solidFill>
                <a:srgbClr val="000000"/>
              </a:solidFill>
              <a:effectLst/>
              <a:uFillTx/>
              <a:latin typeface="Aptos"/>
            </a:endParaRPr>
          </a:p>
        </p:txBody>
      </p:sp>
      <p:sp>
        <p:nvSpPr>
          <p:cNvPr id="26" name="PlaceHolder 3"/>
          <p:cNvSpPr>
            <a:spLocks noGrp="1"/>
          </p:cNvSpPr>
          <p:nvPr>
            <p:ph type="sldNum" idx="7"/>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Comparison">
    <p:bg>
      <p:bgPr>
        <a:blipFill rotWithShape="0">
          <a:blip r:embed="rId2"/>
          <a:stretch/>
        </a:blipFill>
        <a:effectLst/>
      </p:bgPr>
    </p:bg>
    <p:spTree>
      <p:nvGrpSpPr>
        <p:cNvPr id="1" name=""/>
        <p:cNvGrpSpPr/>
        <p:nvPr/>
      </p:nvGrpSpPr>
      <p:grpSpPr>
        <a:xfrm>
          <a:off x="0" y="0"/>
          <a:ext cx="0" cy="0"/>
          <a:chOff x="0" y="0"/>
          <a:chExt cx="0" cy="0"/>
        </a:xfrm>
      </p:grpSpPr>
      <p:sp>
        <p:nvSpPr>
          <p:cNvPr id="27" name="PlaceHolder 1"/>
          <p:cNvSpPr>
            <a:spLocks noGrp="1"/>
          </p:cNvSpPr>
          <p:nvPr>
            <p:ph type="title"/>
          </p:nvPr>
        </p:nvSpPr>
        <p:spPr>
          <a:xfrm>
            <a:off x="8398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0" u="none" strike="noStrike" cap="all">
                <a:solidFill>
                  <a:srgbClr val="0F3999"/>
                </a:solidFill>
                <a:effectLst/>
                <a:uFillTx/>
                <a:latin typeface="Noto Sans Bold"/>
                <a:ea typeface="Noto Sans Bold"/>
              </a:rPr>
              <a:t>Title Text</a:t>
            </a:r>
            <a:endParaRPr lang="en-CA" sz="5000" b="0" u="none" strike="noStrike">
              <a:solidFill>
                <a:srgbClr val="0F3999"/>
              </a:solidFill>
              <a:effectLst/>
              <a:uFillTx/>
              <a:latin typeface="Noto Sans Regular"/>
            </a:endParaRPr>
          </a:p>
        </p:txBody>
      </p:sp>
      <p:sp>
        <p:nvSpPr>
          <p:cNvPr id="28" name="PlaceHolder 2"/>
          <p:cNvSpPr>
            <a:spLocks noGrp="1"/>
          </p:cNvSpPr>
          <p:nvPr>
            <p:ph type="body"/>
          </p:nvPr>
        </p:nvSpPr>
        <p:spPr>
          <a:xfrm>
            <a:off x="839880" y="1681200"/>
            <a:ext cx="5157360" cy="823680"/>
          </a:xfrm>
          <a:prstGeom prst="rect">
            <a:avLst/>
          </a:prstGeom>
          <a:noFill/>
          <a:ln w="12600">
            <a:noFill/>
          </a:ln>
        </p:spPr>
        <p:txBody>
          <a:bodyPr lIns="45720" tIns="45000" rIns="45720" bIns="45000" anchor="b">
            <a:noAutofit/>
          </a:bodyPr>
          <a:lstStyle/>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One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Two</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Three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Four</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Five</a:t>
            </a:r>
            <a:endParaRPr lang="en-CA" sz="2400" b="0" u="none" strike="noStrike">
              <a:solidFill>
                <a:srgbClr val="000000"/>
              </a:solidFill>
              <a:effectLst/>
              <a:uFillTx/>
              <a:latin typeface="Aptos"/>
            </a:endParaRPr>
          </a:p>
        </p:txBody>
      </p:sp>
      <p:sp>
        <p:nvSpPr>
          <p:cNvPr id="29" name="PlaceHolder 3"/>
          <p:cNvSpPr>
            <a:spLocks noGrp="1"/>
          </p:cNvSpPr>
          <p:nvPr>
            <p:ph type="body"/>
          </p:nvPr>
        </p:nvSpPr>
        <p:spPr>
          <a:xfrm>
            <a:off x="6172200" y="1681200"/>
            <a:ext cx="5182920" cy="823680"/>
          </a:xfrm>
          <a:prstGeom prst="rect">
            <a:avLst/>
          </a:prstGeom>
          <a:noFill/>
          <a:ln w="12600">
            <a:noFill/>
          </a:ln>
        </p:spPr>
        <p:txBody>
          <a:bodyPr lIns="45720" tIns="45000" rIns="45720" bIns="45000" anchor="b">
            <a:no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Seventh Outline Level</a:t>
            </a:r>
          </a:p>
        </p:txBody>
      </p:sp>
      <p:sp>
        <p:nvSpPr>
          <p:cNvPr id="30" name="PlaceHolder 4"/>
          <p:cNvSpPr>
            <a:spLocks noGrp="1"/>
          </p:cNvSpPr>
          <p:nvPr>
            <p:ph type="sldNum" idx="8"/>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Title Only">
    <p:bg>
      <p:bgPr>
        <a:blipFill rotWithShape="0">
          <a:blip r:embed="rId2"/>
          <a:stretch/>
        </a:blipFill>
        <a:effectLst/>
      </p:bgPr>
    </p:bg>
    <p:spTree>
      <p:nvGrpSpPr>
        <p:cNvPr id="1" name=""/>
        <p:cNvGrpSpPr/>
        <p:nvPr/>
      </p:nvGrpSpPr>
      <p:grpSpPr>
        <a:xfrm>
          <a:off x="0" y="0"/>
          <a:ext cx="0" cy="0"/>
          <a:chOff x="0" y="0"/>
          <a:chExt cx="0" cy="0"/>
        </a:xfrm>
      </p:grpSpPr>
      <p:sp>
        <p:nvSpPr>
          <p:cNvPr id="31" name="PlaceHolder 1"/>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Seventh Outline Level</a:t>
            </a:r>
          </a:p>
        </p:txBody>
      </p:sp>
      <p:pic>
        <p:nvPicPr>
          <p:cNvPr id="32" name="Picture 10" descr="Picture 10"/>
          <p:cNvPicPr/>
          <p:nvPr/>
        </p:nvPicPr>
        <p:blipFill>
          <a:blip r:embed="rId3"/>
          <a:stretch/>
        </p:blipFill>
        <p:spPr>
          <a:xfrm>
            <a:off x="10069200" y="5831640"/>
            <a:ext cx="1584720" cy="508320"/>
          </a:xfrm>
          <a:prstGeom prst="rect">
            <a:avLst/>
          </a:prstGeom>
          <a:noFill/>
          <a:ln w="12700">
            <a:noFill/>
          </a:ln>
        </p:spPr>
      </p:pic>
      <p:sp>
        <p:nvSpPr>
          <p:cNvPr id="33"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34" name="Picture 5" descr="Picture 5"/>
          <p:cNvPicPr/>
          <p:nvPr/>
        </p:nvPicPr>
        <p:blipFill>
          <a:blip r:embed="rId4"/>
          <a:stretch/>
        </p:blipFill>
        <p:spPr>
          <a:xfrm>
            <a:off x="554400" y="600120"/>
            <a:ext cx="232920" cy="192240"/>
          </a:xfrm>
          <a:prstGeom prst="rect">
            <a:avLst/>
          </a:prstGeom>
          <a:noFill/>
          <a:ln w="12700">
            <a:noFill/>
          </a:ln>
        </p:spPr>
      </p:pic>
      <p:sp>
        <p:nvSpPr>
          <p:cNvPr id="35" name="PlaceHolder 2"/>
          <p:cNvSpPr>
            <a:spLocks noGrp="1"/>
          </p:cNvSpPr>
          <p:nvPr>
            <p:ph type="sldNum" idx="9"/>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
        <p:nvSpPr>
          <p:cNvPr id="36" name="PlaceHolder 3"/>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CA" sz="3000" b="0" u="none" strike="noStrike">
                <a:solidFill>
                  <a:srgbClr val="0F3999"/>
                </a:solidFill>
                <a:effectLst/>
                <a:uFillTx/>
                <a:latin typeface="Noto Sans Regular"/>
              </a:rPr>
              <a:t>Click to edit the title text format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PlaceHolder 1"/>
          <p:cNvSpPr>
            <a:spLocks noGrp="1"/>
          </p:cNvSpPr>
          <p:nvPr>
            <p:ph type="title"/>
          </p:nvPr>
        </p:nvSpPr>
        <p:spPr>
          <a:xfrm>
            <a:off x="1523880" y="0"/>
            <a:ext cx="9143640" cy="3509640"/>
          </a:xfrm>
          <a:prstGeom prst="rect">
            <a:avLst/>
          </a:prstGeom>
          <a:noFill/>
          <a:ln w="12600">
            <a:noFill/>
          </a:ln>
        </p:spPr>
        <p:txBody>
          <a:bodyPr lIns="45720" tIns="45000" rIns="45720" bIns="45000" anchor="t">
            <a:noAutofit/>
          </a:bodyPr>
          <a:lstStyle/>
          <a:p>
            <a:pPr indent="0">
              <a:buNone/>
            </a:pPr>
            <a:endParaRPr lang="en-CA" sz="3000" b="0" u="none" strike="noStrike">
              <a:solidFill>
                <a:srgbClr val="0F3999"/>
              </a:solidFill>
              <a:effectLst/>
              <a:uFillTx/>
              <a:latin typeface="Noto Sans Regular"/>
              <a:ea typeface="Noto Sans Regular"/>
            </a:endParaRPr>
          </a:p>
        </p:txBody>
      </p:sp>
      <p:pic>
        <p:nvPicPr>
          <p:cNvPr id="43" name="Picture 12" descr="Picture 12"/>
          <p:cNvPicPr/>
          <p:nvPr/>
        </p:nvPicPr>
        <p:blipFill>
          <a:blip r:embed="rId3"/>
          <a:stretch/>
        </p:blipFill>
        <p:spPr>
          <a:xfrm>
            <a:off x="3325680" y="2542680"/>
            <a:ext cx="5540040" cy="1771920"/>
          </a:xfrm>
          <a:prstGeom prst="rect">
            <a:avLst/>
          </a:prstGeom>
          <a:noFill/>
          <a:ln w="12700">
            <a:noFill/>
          </a:ln>
        </p:spPr>
      </p:pic>
      <p:pic>
        <p:nvPicPr>
          <p:cNvPr id="44" name="Image" descr="Image"/>
          <p:cNvPicPr/>
          <p:nvPr/>
        </p:nvPicPr>
        <p:blipFill>
          <a:blip r:embed="rId4"/>
          <a:srcRect l="3581" t="57650"/>
          <a:stretch/>
        </p:blipFill>
        <p:spPr>
          <a:xfrm>
            <a:off x="-73440" y="-86400"/>
            <a:ext cx="12338280" cy="7030800"/>
          </a:xfrm>
          <a:prstGeom prst="rect">
            <a:avLst/>
          </a:prstGeom>
          <a:noFill/>
          <a:ln w="12700">
            <a:noFill/>
          </a:ln>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Por lo tanto, ¿por qué esperar? ¿Cuál es el propósito del Espíritu Santo? Nos vamos a centrar solo en un par de puntos, ya que el resto de esta edición especial cubrirá más de ellos.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1. ¿Qué es lo que trae convicción a un alma? "Y cuando él venga, convencerá al mundo de pecado, de justicia y de juicio" (Juan 16:8).</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Sin la obra del Espíritu Santo para convencer o convencer a alguien de que son pecadores que necesitan un Salvador, podemos predicar todo lo que queramos y no pasará nada.</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2. Necesitamos al Espíritu Santo porque Él nos ha de dar dones especiales de Dios. "Pero la manifestación del Espíritu es dada a cada uno para aprovecharse. Porque a uno le es dada por el Espíritu la palabra de sabiduría; . . .</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Pero todas estas cosas obran para ese mismo Espíritu, repartiendo a cada uno como le cautiverio" (1 Corintios 12:7, 8a, 11). Necesitamos todos estos dones en la iglesia para llevar a cabo la obra de evangelismo de una manera equilibrada.</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3. También es cierto que tenían que esperar para ser "investidos con poder de lo alto". El Espíritu Santo les daría poder Divino al participar de la naturaleza de Cristo.</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"Por la cual nos son dadas preciosas y grandísimas promesas, para que en ellas seáis partícipes de la divina naturaleza, habiendo escapado de la corrupción que hay en el mundo a causa de la concupiscencia" (2 Pedro 1:4).</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¿Y qué sucede cuando participamos de la naturaleza divina? ¿Qué tenemos el privilegio de presenciar al maravillarnos de la gracia de Dios? "A través de la cooperación con Cristo están completos en Él, y en su debilidad humana están capacitados para realizar las obras de la Omnipotencia." 4</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¿Cuáles son estas obras de Omnipotencia en este contexto? Está claro que no son actos humanos, por lo que los humanos no podrían atribuirse ningún mérito, ya que estas acciones en realidad no se originan en ellos.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Todos los que consagran alma, cuerpo y espíritu a Dios recibirán constantemente una nueva dotación de poder físico y mental. Los suministros inagotables del cielo están a sus órdenes. Cristo les da el aliento de su propio espíritu, la vida de su propia vida.</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11"/>
          <p:cNvSpPr/>
          <p:nvPr/>
        </p:nvSpPr>
        <p:spPr>
          <a:xfrm>
            <a:off x="833400" y="2098800"/>
            <a:ext cx="9599400" cy="1309674"/>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90000"/>
              </a:lnSpc>
              <a:tabLst>
                <a:tab pos="0" algn="l"/>
              </a:tabLst>
            </a:pPr>
            <a:r>
              <a:rPr lang="en-CA" sz="8800" b="0" u="none" strike="noStrike" dirty="0" err="1" smtClean="0">
                <a:solidFill>
                  <a:srgbClr val="003BBB"/>
                </a:solidFill>
                <a:effectLst/>
                <a:uFillTx/>
                <a:latin typeface="Noto Sans Bold"/>
                <a:ea typeface="Noto Sans Bold"/>
              </a:rPr>
              <a:t>Vasijas</a:t>
            </a:r>
            <a:r>
              <a:rPr lang="en-CA" sz="8800" b="0" u="none" strike="noStrike" dirty="0" smtClean="0">
                <a:solidFill>
                  <a:srgbClr val="003BBB"/>
                </a:solidFill>
                <a:effectLst/>
                <a:uFillTx/>
                <a:latin typeface="Noto Sans Bold"/>
                <a:ea typeface="Noto Sans Bold"/>
              </a:rPr>
              <a:t> </a:t>
            </a:r>
            <a:r>
              <a:rPr lang="en-CA" sz="8800" b="0" u="none" strike="noStrike" dirty="0" err="1" smtClean="0">
                <a:solidFill>
                  <a:srgbClr val="003BBB"/>
                </a:solidFill>
                <a:effectLst/>
                <a:uFillTx/>
                <a:latin typeface="Noto Sans Bold"/>
                <a:ea typeface="Noto Sans Bold"/>
              </a:rPr>
              <a:t>vacías</a:t>
            </a:r>
            <a:endParaRPr lang="en-CA" sz="8800" b="0" u="none" strike="noStrike" dirty="0">
              <a:solidFill>
                <a:srgbClr val="000000"/>
              </a:solidFill>
              <a:effectLst/>
              <a:uFillTx/>
              <a:latin typeface="Arial"/>
            </a:endParaRPr>
          </a:p>
        </p:txBody>
      </p:sp>
      <p:sp>
        <p:nvSpPr>
          <p:cNvPr id="46" name="TextBox 8"/>
          <p:cNvSpPr/>
          <p:nvPr/>
        </p:nvSpPr>
        <p:spPr>
          <a:xfrm>
            <a:off x="915120" y="5390280"/>
            <a:ext cx="7586640" cy="4212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b">
            <a:spAutoFit/>
          </a:bodyPr>
          <a:lstStyle/>
          <a:p>
            <a:pPr defTabSz="914400">
              <a:lnSpc>
                <a:spcPct val="100000"/>
              </a:lnSpc>
              <a:tabLst>
                <a:tab pos="0" algn="l"/>
              </a:tabLst>
            </a:pPr>
            <a:r>
              <a:rPr lang="en-CA" sz="1900" b="0" u="none" strike="noStrike" cap="all">
                <a:solidFill>
                  <a:srgbClr val="0F3999"/>
                </a:solidFill>
                <a:effectLst/>
                <a:uFillTx/>
                <a:latin typeface="Noto Sans Medium"/>
                <a:ea typeface="Noto Sans Medium"/>
              </a:rPr>
              <a:t>Por Peter D. Lausevic</a:t>
            </a:r>
            <a:endParaRPr lang="en-CA" sz="1900" b="0" u="none" strike="noStrike">
              <a:solidFill>
                <a:srgbClr val="000000"/>
              </a:solidFill>
              <a:effectLst/>
              <a:uFillTx/>
              <a:latin typeface="Arial"/>
            </a:endParaRPr>
          </a:p>
        </p:txBody>
      </p:sp>
      <p:sp>
        <p:nvSpPr>
          <p:cNvPr id="47" name="TextBox 8"/>
          <p:cNvSpPr/>
          <p:nvPr/>
        </p:nvSpPr>
        <p:spPr>
          <a:xfrm>
            <a:off x="9146160" y="602280"/>
            <a:ext cx="2631960" cy="3830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457200">
              <a:lnSpc>
                <a:spcPct val="100000"/>
              </a:lnSpc>
              <a:spcBef>
                <a:spcPts val="1199"/>
              </a:spcBef>
              <a:tabLst>
                <a:tab pos="0" algn="l"/>
              </a:tabLst>
            </a:pPr>
            <a:r>
              <a:rPr lang="en-CA" sz="1700" b="0" u="none" strike="noStrike">
                <a:solidFill>
                  <a:srgbClr val="0F3999"/>
                </a:solidFill>
                <a:effectLst/>
                <a:uFillTx/>
                <a:latin typeface="Noto Sans Regular"/>
                <a:ea typeface="Noto Sans Regular"/>
              </a:rPr>
              <a:t>Domingo, 13 de julio de 2025</a:t>
            </a:r>
            <a:endParaRPr lang="en-CA" sz="1700" b="0" u="none" strike="noStrike">
              <a:solidFill>
                <a:srgbClr val="000000"/>
              </a:solidFill>
              <a:effectLst/>
              <a:uFillTx/>
              <a:latin typeface="Arial"/>
            </a:endParaRPr>
          </a:p>
        </p:txBody>
      </p:sp>
      <p:sp>
        <p:nvSpPr>
          <p:cNvPr id="5"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iterate>
                                    <p:tmAbs val="0"/>
                                  </p:iterate>
                                  <p:childTnLst>
                                    <p:set>
                                      <p:cBhvr>
                                        <p:cTn id="6" fill="hold"/>
                                        <p:tgtEl>
                                          <p:spTgt spid="45"/>
                                        </p:tgtEl>
                                        <p:attrNameLst>
                                          <p:attrName>style.visibility</p:attrName>
                                        </p:attrNameLst>
                                      </p:cBhvr>
                                      <p:to>
                                        <p:strVal val="visible"/>
                                      </p:to>
                                    </p:set>
                                    <p:anim calcmode="lin" valueType="num">
                                      <p:cBhvr additive="repl">
                                        <p:cTn id="7" dur="1000" fill="hold"/>
                                        <p:tgtEl>
                                          <p:spTgt spid="45"/>
                                        </p:tgtEl>
                                        <p:attrNameLst>
                                          <p:attrName>ppt_x</p:attrName>
                                        </p:attrNameLst>
                                      </p:cBhvr>
                                      <p:tavLst>
                                        <p:tav tm="0">
                                          <p:val>
                                            <p:strVal val="#ppt_x"/>
                                          </p:val>
                                        </p:tav>
                                        <p:tav tm="100000">
                                          <p:val>
                                            <p:strVal val="#ppt_x"/>
                                          </p:val>
                                        </p:tav>
                                      </p:tavLst>
                                    </p:anim>
                                    <p:anim calcmode="lin" valueType="num">
                                      <p:cBhvr additive="repl">
                                        <p:cTn id="8"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El Espíritu Santo pone sus energías más elevadas para obrar en el corazón y en la mente. La gracia de Dios engrandece y multiplica sus facultades, y toda perfección de la naturaleza divina viene en su ayuda en la obra de salvar almas". 5</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Las obras de la Omnipotencia no son para el engrandecimiento personal. Son para la salvación de las almas.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300" b="0" u="none" strike="noStrike" cap="all">
                <a:solidFill>
                  <a:srgbClr val="0F3999"/>
                </a:solidFill>
                <a:effectLst/>
                <a:uFillTx/>
                <a:latin typeface="Noto Sans Bold"/>
                <a:ea typeface="Noto Sans Bold"/>
              </a:rPr>
              <a:t>La ciencia de un creyente</a:t>
            </a:r>
            <a:endParaRPr lang="en-CA" sz="3300" b="0" u="none" strike="noStrike">
              <a:solidFill>
                <a:srgbClr val="0F3999"/>
              </a:solidFill>
              <a:effectLst/>
              <a:uFillTx/>
              <a:latin typeface="Noto Sans Regular"/>
            </a:endParaRPr>
          </a:p>
        </p:txBody>
      </p:sp>
      <p:sp>
        <p:nvSpPr>
          <p:cNvPr id="69" name="And what action of the soul makes a person a believer? “That if thou shalt confess with thy mouth the Lord Jesus, and shalt believe in thine heart that God hath raised him from the dead, thou shalt be saved” (Romans 10:9)."/>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896040">
              <a:lnSpc>
                <a:spcPct val="100000"/>
              </a:lnSpc>
              <a:tabLst>
                <a:tab pos="0" algn="l"/>
              </a:tabLst>
            </a:pPr>
            <a:endParaRPr lang="en-CA" sz="2940" b="0" u="none" strike="noStrike">
              <a:solidFill>
                <a:srgbClr val="000000"/>
              </a:solidFill>
              <a:effectLst/>
              <a:uFillTx/>
              <a:latin typeface="Arial"/>
            </a:endParaRPr>
          </a:p>
          <a:p>
            <a:pPr defTabSz="896040">
              <a:lnSpc>
                <a:spcPct val="100000"/>
              </a:lnSpc>
              <a:tabLst>
                <a:tab pos="0" algn="l"/>
              </a:tabLst>
            </a:pPr>
            <a:endParaRPr lang="en-CA" sz="2940" b="0" u="none" strike="noStrike">
              <a:solidFill>
                <a:srgbClr val="000000"/>
              </a:solidFill>
              <a:effectLst/>
              <a:uFillTx/>
              <a:latin typeface="Arial"/>
            </a:endParaRPr>
          </a:p>
          <a:p>
            <a:pPr defTabSz="896040">
              <a:lnSpc>
                <a:spcPct val="100000"/>
              </a:lnSpc>
              <a:tabLst>
                <a:tab pos="0" algn="l"/>
              </a:tabLst>
            </a:pPr>
            <a:r>
              <a:rPr lang="en-CA" sz="2940" b="0" u="none" strike="noStrike">
                <a:solidFill>
                  <a:srgbClr val="0F3999"/>
                </a:solidFill>
                <a:effectLst/>
                <a:uFillTx/>
                <a:latin typeface="Noto Sans Regular"/>
                <a:ea typeface="Noto Sans Regular"/>
              </a:rPr>
              <a:t>¿Y qué acción del alma hace que una persona sea creyente? "Que si confesares con tu boca al Señor Jesús, y creyeres en tu corazón que Dios le levantó de los muertos, serás salvo" (Romanos 10:9).</a:t>
            </a:r>
            <a:endParaRPr lang="en-CA" sz="294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Sabemos que el acto de sumisión produce la conversión. Por esta razón, el diablo nunca huirá hasta que sometamos nuestra voluntad a la voluntad de nuestro Creador y Redentor. "Sométanse, pues, a Dios.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Resistid al diablo, y huirá de vosotros" (Santiago 4:7). Esta rendición salvadora se deriva de la creencia genuina de que Jesús es el Mesías a quien debemos confesar.</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Ahora Jesús predicó durante tres años y medio y pudieron ver que Él era el Mesías. ¿Por qué tantos esperaron hasta el día de Pentecostés? ¿Por qué no hubo conversiones masivas bajo el ministerio de Cristo?</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Todos tuvieron la misma oportunidad que los discípulos, y fácilmente podrían haber testificado: "Lo que era desde el principio, lo que hemos oído, lo que hemos visto con nuestros ojos, lo que hemos contemplado y nuestras manos hemos tocado del Verbo de vida" (1 Juan 1:1).</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Pero no lo hicieron. ¿Por qué esperar a que los discípulos bautizaran a 3.000 en esa ocasión y a 5.000 en otra? (Véanse Hechos 2:41; 4:4.)</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¿Por qué solo entonces se vieron los resultados? "Los discípulos debían comenzar su obra donde él había sembrado las semillas de la verdad. Multitudes habían oído sus palabras y las habían creído, pero no tuvieron el valor moral de reconocerlo como su Salvador, para no ser expulsados de la sinagoga.</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Cuando el Espíritu Santo fue derramado, la semilla que Cristo había sembrado floreció y maduró hasta convertirse en fruto. El valor y la esperanza inspiraron a los discípulos, y estaban dispuestos a ir hasta los confines de la tierra para proclamar a un Salvador resucitado". 6</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El más grande Evangelista y Maestro que el mundo haya presenciado acababa de completar tres años y medio de ministerio Divino en enseñanza, predicación y sanación. En las parábolas del sembrador, la semilla, el trigo y la cizaña, Jesús es representado como el sembrador.</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Jesús era el Dios/hombre, como su nombre lo significa: "He aquí una virgen concebirá y dará a luz un hijo, y llamarán su nombre Emmanuel, que traducido es: Dios con nosotros" (Mateo 1:23).</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La divinidad necesitaba tocar a la humanidad para que "el Verbo se hiciera carne, y habitara entre nosotros (y contemplamos su gloria, gloria como del unigénito del Padre), llena de gracia y de verdad" (Juan 1:14). Tuvo que hacerse hombre y vencer como hombre.</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"Porque en verdad no tomó sobre sí la naturaleza de ángeles; pero tomó sobre sí la simiente de Abraham. Por tanto, le convenía en todo ser semejante a sus hermanos, a fin de ser sumo sacerdote misericordioso y fiel en las cosas que pertenecen a Dios, para expiar los pecados del pueblo" (Hebreos 2:16, 17).</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En esa naturaleza divina-humana, Él era inmaculado: "Por cuanto sabéis que no fuisteis redimidos con cosas corruptibles, como la plata y el oro,... sino con la sangre preciosa de Cristo, como de un cordero sin mancha y sin mancha" (1 Pedro 1:18, 19).</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Esto significa que Él no tenía pecado y nos dio un ejemplo a seguir. "Cristo también padeció por nosotros, dejándonos ejemplo, para que sigáis sus pisadas, el cual no pecó, ni se halló engaño en su boca" (1 Pedro 2:21, 22).</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Esto le da a Él el derecho de ser nuestro Intercesor y ayudador. "Porque no tenemos un sumo sacerdote que no pueda ser tocado con el sentimiento de nuestras flaquezas; sino que fue tentado en todo según nuestra semejanza, pero sin pecado" (Hebreos 4:15).</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La gente podía ver todo esto en Cristo. Mostró el camino hacia la victoria sobre el pecado. ¿Por qué entonces esperaron? ¿Qué más querían ver? Naturalmente, la gente busca algo científico, y la salvación no es diferente.</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"La Biblia es el gran libro de lecciones de Dios, su gran educador. El fundamento de toda ciencia verdadera está contenido en la Biblia. Cada rama del conocimiento se puede encontrar escudriñando la palabra de Dios.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Y, por encima de todo, contiene la ciencia de todas las ciencias, la ciencia de la salvación. La Biblia es la mina de las inescrutables riquezas de Cristo". 7</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Pero, ¿qué es lo que realmente define a la ciencia? El apóstol Pablo advirtió contra la "falsamente llamada ciencia" (1 Timoteo 6:20), es decir, el conocimiento que afirma ser científico pero carece de fundamento genuino. La verdadera ciencia se basa en la observación, la demostración y la repetición.</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Su obra principal fue sembrar la semilla de la verdad para la humanidad, ya que Él es el Sembrador1 en las parábolas, y no recoger la cosecha: "Escuchad; He aquí que salió un sembrador a sembrar" (Marcos 4:3). Por esta razón, "como Redentor del mundo, Cristo se enfrentaba constantemente con un aparente fracaso". 2</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Los científicos documentan sus métodos, registran cada paso y luego prueban si el proceso se puede repetir con el mismo resultado. Un resultado se vuelve verdaderamente científico cuando otra persona puede seguir los mismos pasos en las mismas condiciones y llegar a la misma conclusión.</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De esta manera, la salvación también debe ser más que una teoría: debe ser demostrable y reproducible en la vida del pueblo de Dios.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200" b="0" u="none" strike="noStrike" cap="all">
                <a:solidFill>
                  <a:srgbClr val="0F3999"/>
                </a:solidFill>
                <a:effectLst/>
                <a:uFillTx/>
                <a:latin typeface="Noto Sans Bold"/>
                <a:ea typeface="Noto Sans Bold"/>
              </a:rPr>
              <a:t>Reproducir a Jesús</a:t>
            </a:r>
            <a:endParaRPr lang="en-CA" sz="3200" b="0" u="none" strike="noStrike">
              <a:solidFill>
                <a:srgbClr val="0F3999"/>
              </a:solidFill>
              <a:effectLst/>
              <a:uFillTx/>
              <a:latin typeface="Noto Sans Regular"/>
            </a:endParaRPr>
          </a:p>
        </p:txBody>
      </p:sp>
      <p:sp>
        <p:nvSpPr>
          <p:cNvPr id="90" name="Jesus demonstrated how to live a holy life. Now that must be reproduced by someone else following exactly that same method. That is what makes the world believe. Theory may be great; we can talk about it and evaluate it all we want."/>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868680">
              <a:lnSpc>
                <a:spcPct val="100000"/>
              </a:lnSpc>
              <a:tabLst>
                <a:tab pos="0" algn="l"/>
              </a:tabLst>
            </a:pPr>
            <a:endParaRPr lang="en-CA" sz="2850" b="0" u="none" strike="noStrike">
              <a:solidFill>
                <a:srgbClr val="000000"/>
              </a:solidFill>
              <a:effectLst/>
              <a:uFillTx/>
              <a:latin typeface="Arial"/>
            </a:endParaRPr>
          </a:p>
          <a:p>
            <a:pPr defTabSz="868680">
              <a:lnSpc>
                <a:spcPct val="100000"/>
              </a:lnSpc>
              <a:tabLst>
                <a:tab pos="0" algn="l"/>
              </a:tabLst>
            </a:pPr>
            <a:endParaRPr lang="en-CA" sz="2850" b="0" u="none" strike="noStrike">
              <a:solidFill>
                <a:srgbClr val="000000"/>
              </a:solidFill>
              <a:effectLst/>
              <a:uFillTx/>
              <a:latin typeface="Arial"/>
            </a:endParaRPr>
          </a:p>
          <a:p>
            <a:pPr defTabSz="868680">
              <a:lnSpc>
                <a:spcPct val="100000"/>
              </a:lnSpc>
              <a:tabLst>
                <a:tab pos="0" algn="l"/>
              </a:tabLst>
            </a:pPr>
            <a:r>
              <a:rPr lang="en-CA" sz="2850" b="0" u="none" strike="noStrike">
                <a:solidFill>
                  <a:srgbClr val="0F3999"/>
                </a:solidFill>
                <a:effectLst/>
                <a:uFillTx/>
                <a:latin typeface="Noto Sans Regular"/>
                <a:ea typeface="Noto Sans Regular"/>
              </a:rPr>
              <a:t>Jesús demostró cómo vivir una vida santa. Ahora eso debe ser reproducido por otra persona siguiendo exactamente el mismo método. Eso es lo que hace que el mundo crea. La teoría puede ser genial; Podemos hablar de ello y evaluarlo todo lo que queramos.</a:t>
            </a:r>
            <a:endParaRPr lang="en-CA" sz="285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Pero reproducirlo, eso es científico. ¿Y qué se está reproduciendo? Cristo nos mostró que diferentes nacionalidades, diferentes culturas, diferentes personalidades, diferentes mentalidades se convierten en uno. "El mundo necesita hoy lo que necesitaba" hace 2.000 años: una revelación de Cristo. 8</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Eso es imposible desde una perspectiva humana. Lo que es natural desde una perspectiva humana es: "Se levantará nación contra nación, y reino contra reino" (Lucas 21:10). Esto no es solo en la guerra. Basta con ver lo que pasa cuando hay un partido de fútbol o alguna otra competición internacional.</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Ser cristiano significa exactamente lo que Abraham tenía que hacer: "Sal de tu tierra, de tu parentela y de la casa de tu padre, a la tierra que yo te mostraré" (Génesis 12:1).</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68680">
              <a:lnSpc>
                <a:spcPct val="100000"/>
              </a:lnSpc>
              <a:buNone/>
              <a:tabLst>
                <a:tab pos="0" algn="l"/>
              </a:tabLst>
            </a:pPr>
            <a:r>
              <a:rPr lang="en-CA" sz="2850" b="0" u="none" strike="noStrike">
                <a:solidFill>
                  <a:srgbClr val="0F3999"/>
                </a:solidFill>
                <a:effectLst/>
                <a:uFillTx/>
                <a:latin typeface="Noto Sans Regular"/>
                <a:ea typeface="Noto Sans Regular"/>
              </a:rPr>
              <a:t>Eso sería milagroso, algo completamente ajeno a la humanidad, y ese es el artículo genuino. En esa demostración es donde reside el poder del cristianismo. "Que todos sean uno; como tú, oh Padre, estás en mí, y yo en ti, para que también ellos sean uno en nosotros, para que el mundo crea que tú me has enviado" (Juan 17:21).</a:t>
            </a:r>
            <a:endParaRPr lang="en-CA" sz="285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Esto es lo que hace a un creyente. "La armonía y la unión que existen entre hombres de diversas disposiciones es el testimonio más fuerte que se puede dar de que Dios ha enviado a su Hijo al mundo para salvar a los pecadores.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Es un privilegio para nosotros dar este testimonio. Pero, para hacer esto, debemos ponernos bajo el mandato de Cristo. Nuestro carácter debe ser moldeado en armonía con Su carácter, nuestras voluntades deben ser entregadas a Su voluntad. Entonces trabajaremos juntos sin pensar en colisión". 9</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200" b="0" u="none" strike="noStrike" cap="all">
                <a:solidFill>
                  <a:srgbClr val="0F3999"/>
                </a:solidFill>
                <a:effectLst/>
                <a:uFillTx/>
                <a:latin typeface="Noto Sans Bold"/>
                <a:ea typeface="Noto Sans Bold"/>
              </a:rPr>
              <a:t>Disposición: Toma tu cruz</a:t>
            </a:r>
            <a:endParaRPr lang="en-CA" sz="3200" b="0" u="none" strike="noStrike">
              <a:solidFill>
                <a:srgbClr val="0F3999"/>
              </a:solidFill>
              <a:effectLst/>
              <a:uFillTx/>
              <a:latin typeface="Noto Sans Regular"/>
            </a:endParaRPr>
          </a:p>
        </p:txBody>
      </p:sp>
      <p:sp>
        <p:nvSpPr>
          <p:cNvPr id="98" name="If we were to receive the fullness of the power of the Holy Spirit without understanding this demonstration and reproducing it, the power would be used for wrong intents and purposes."/>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896040">
              <a:lnSpc>
                <a:spcPct val="100000"/>
              </a:lnSpc>
              <a:tabLst>
                <a:tab pos="0" algn="l"/>
              </a:tabLst>
            </a:pPr>
            <a:endParaRPr lang="en-CA" sz="2940" b="0" u="none" strike="noStrike">
              <a:solidFill>
                <a:srgbClr val="000000"/>
              </a:solidFill>
              <a:effectLst/>
              <a:uFillTx/>
              <a:latin typeface="Arial"/>
            </a:endParaRPr>
          </a:p>
          <a:p>
            <a:pPr defTabSz="896040">
              <a:lnSpc>
                <a:spcPct val="100000"/>
              </a:lnSpc>
              <a:tabLst>
                <a:tab pos="0" algn="l"/>
              </a:tabLst>
            </a:pPr>
            <a:endParaRPr lang="en-CA" sz="2940" b="0" u="none" strike="noStrike">
              <a:solidFill>
                <a:srgbClr val="000000"/>
              </a:solidFill>
              <a:effectLst/>
              <a:uFillTx/>
              <a:latin typeface="Arial"/>
            </a:endParaRPr>
          </a:p>
          <a:p>
            <a:pPr defTabSz="896040">
              <a:lnSpc>
                <a:spcPct val="100000"/>
              </a:lnSpc>
              <a:tabLst>
                <a:tab pos="0" algn="l"/>
              </a:tabLst>
            </a:pPr>
            <a:r>
              <a:rPr lang="en-CA" sz="2940" b="0" u="none" strike="noStrike">
                <a:solidFill>
                  <a:srgbClr val="0F3999"/>
                </a:solidFill>
                <a:effectLst/>
                <a:uFillTx/>
                <a:latin typeface="Noto Sans Regular"/>
                <a:ea typeface="Noto Sans Regular"/>
              </a:rPr>
              <a:t>Si recibiéramos la plenitud del poder del Espíritu Santo sin entender esta demostración y reproducirla, el poder sería utilizado para intenciones y propósitos equivocados.</a:t>
            </a:r>
            <a:endParaRPr lang="en-CA" sz="294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Aunque grandes multitudes vinieron a escucharlo, durante ese lapso de tiempo, muy pocos aceptaron abiertamente el mensaje de salvación. Algunos, como Nicodemo, reconocieron al Mesías cuando las multitudes populares lo llevaban a la cruz. Otros esperaban algo más.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Esta es la razón por la cual la lluvia temprana cayó sobre los discípulos cuando estaban listos. "Y cuando llegó el día de Pentecostés, estaban todos unánimes en un mismo lugar" (Hechos 2:1).</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¿Significa esta unidad que todos pensamos igual en todos los temas? "Muchas cosas que se refieren a formas externas no están todas definidas en las Escrituras, sino que se dejan sin resolver; Y las preferencias personales a menudo se han insistido demasiado en estos asuntos.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Cuando todo punto no esté de acuerdo con la práctica de algún otro miembro del cuerpo de creyentes, no permitamos que las pequeñas diferencias se conviertan en agravios y causen desunión. Los métodos y medidas por los cuales alcanzamos ciertos fines no siempre son exactamente los mismos.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Se requiere que usemos la razón y el juicio en cuanto a cómo debemos movernos. La experiencia demostrará cuál es el camino más adecuado a seguir en las circunstancias actuales. Que no surja controversia por nimiedades.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El espíritu de amor y la gracia de nuestro Señor Jesucristo unirán el corazón a corazón, si cada uno abre las ventanas del corazón hacia el cielo y las cierra hacia la tierra". 10</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La raíz de la unidad se encuentra en el acto de rendición: vaciar completamente nuestras vasijas. La crucifixión era la forma más inhumana de ejecutar a alguien, siempre por la fuerza. Cuando fueron colocados en la cruz, no había salida. Tu voluntad se ha ido, tu reputación se ha ido. Tu autoestima se ha ido.</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Era lo peor que le podía pasar a cualquiera. Y, sin embargo, Jesús dice: "Y todo el que no lleva su cruz y viene en pos de mí, no puede ser mi discípulo" (Lucas 14:27). Sí, esa forma tan horrible e inhumana de ejecución debemos abrazar porque es el camino mismo a la salvación. Vale la pena todo.</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Debemos abrazar esa misma cruz. "Pero lejos esté de mí gloriarme, sino en la cruz de nuestro Señor Jesucristo, por quien el mundo me es crucificado a mí, y yo al mundo" (Gálatas 6:14).</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77680">
              <a:lnSpc>
                <a:spcPct val="100000"/>
              </a:lnSpc>
              <a:buNone/>
              <a:tabLst>
                <a:tab pos="0" algn="l"/>
              </a:tabLst>
            </a:pPr>
            <a:r>
              <a:rPr lang="en-CA" sz="2880" b="0" u="none" strike="noStrike">
                <a:solidFill>
                  <a:srgbClr val="0F3999"/>
                </a:solidFill>
                <a:effectLst/>
                <a:uFillTx/>
                <a:latin typeface="Noto Sans Regular"/>
                <a:ea typeface="Noto Sans Regular"/>
              </a:rPr>
              <a:t>"Para Pablo, la cruz era el único objeto de interés supremo. Desde que había sido arrestado en su carrera de persecución contra los seguidores del Nazareno crucificado, nunca había dejado de gloriarse en la cruz. En aquel tiempo se le había dado una revelación del amor infinito de Dios, tal como se reveló en la muerte de Cristo;</a:t>
            </a:r>
            <a:endParaRPr lang="en-CA" sz="2880" b="0" u="none" strike="noStrike">
              <a:solidFill>
                <a:srgbClr val="0F3999"/>
              </a:solidFill>
              <a:effectLst/>
              <a:uFillTx/>
              <a:latin typeface="Noto Sans Regular"/>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31960">
              <a:lnSpc>
                <a:spcPct val="100000"/>
              </a:lnSpc>
              <a:buNone/>
              <a:tabLst>
                <a:tab pos="0" algn="l"/>
              </a:tabLst>
            </a:pPr>
            <a:r>
              <a:rPr lang="en-CA" sz="2730" b="0" u="none" strike="noStrike">
                <a:solidFill>
                  <a:srgbClr val="0F3999"/>
                </a:solidFill>
                <a:effectLst/>
                <a:uFillTx/>
                <a:latin typeface="Noto Sans Regular"/>
                <a:ea typeface="Noto Sans Regular"/>
              </a:rPr>
              <a:t>y se había obrado una maravillosa transformación en su vida, poniendo todos sus planes y propósitos en armonía con el cielo. Desde ese momento había sido un hombre nuevo en Cristo. Sabía por experiencia personal que cuando un pecador contempla una vez el amor del Padre, como se ve en el sacrificio de su Hijo, y se somete a la influencia divina,</a:t>
            </a:r>
            <a:endParaRPr lang="en-CA" sz="273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an you imagine that in a time of urgency to go and teach all nations and hasten the coming of Christ, Jesus told His disciples to wait? “And, behold, I send the promise of my Father upon you: but tarry ye in the city of Jerusalem, until ye be endued wit"/>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777240">
              <a:lnSpc>
                <a:spcPct val="100000"/>
              </a:lnSpc>
              <a:tabLst>
                <a:tab pos="0" algn="l"/>
              </a:tabLst>
            </a:pPr>
            <a:endParaRPr lang="en-CA" sz="2550" b="0" u="none" strike="noStrike">
              <a:solidFill>
                <a:srgbClr val="000000"/>
              </a:solidFill>
              <a:effectLst/>
              <a:uFillTx/>
              <a:latin typeface="Arial"/>
            </a:endParaRPr>
          </a:p>
          <a:p>
            <a:pPr defTabSz="777240">
              <a:lnSpc>
                <a:spcPct val="100000"/>
              </a:lnSpc>
              <a:tabLst>
                <a:tab pos="0" algn="l"/>
              </a:tabLst>
            </a:pPr>
            <a:endParaRPr lang="en-CA" sz="2550" b="0" u="none" strike="noStrike">
              <a:solidFill>
                <a:srgbClr val="000000"/>
              </a:solidFill>
              <a:effectLst/>
              <a:uFillTx/>
              <a:latin typeface="Arial"/>
            </a:endParaRPr>
          </a:p>
          <a:p>
            <a:pPr defTabSz="777240">
              <a:lnSpc>
                <a:spcPct val="100000"/>
              </a:lnSpc>
              <a:tabLst>
                <a:tab pos="0" algn="l"/>
              </a:tabLst>
            </a:pPr>
            <a:r>
              <a:rPr lang="en-CA" sz="2550" b="0" u="none" strike="noStrike">
                <a:solidFill>
                  <a:srgbClr val="0F3999"/>
                </a:solidFill>
                <a:effectLst/>
                <a:uFillTx/>
                <a:latin typeface="Noto Sans Regular"/>
                <a:ea typeface="Noto Sans Regular"/>
              </a:rPr>
              <a:t>¿Pueden imaginar que en un momento de urgencia para ir y enseñar a todas las naciones y apresurar la venida de Cristo, Jesús les dijo a sus discípulos que esperaran? "Y he aquí, yo envío sobre vosotros la promesa de mi Padre, pero quedaos en la ciudad de Jerusalén hasta que seáis investidos de poder de lo alto" (Lucas 24:49).</a:t>
            </a:r>
            <a:endParaRPr lang="en-CA" sz="2550" b="0" u="none" strike="noStrike">
              <a:solidFill>
                <a:srgbClr val="000000"/>
              </a:solidFill>
              <a:effectLst/>
              <a:uFillTx/>
              <a:latin typeface="Arial"/>
            </a:endParaRPr>
          </a:p>
        </p:txBody>
      </p:sp>
      <p:sp>
        <p:nvSpPr>
          <p:cNvPr id="5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300" b="0" u="none" strike="noStrike" cap="all">
                <a:solidFill>
                  <a:srgbClr val="0F3999"/>
                </a:solidFill>
                <a:effectLst/>
                <a:uFillTx/>
                <a:latin typeface="Noto Sans Bold"/>
                <a:ea typeface="Noto Sans Bold"/>
              </a:rPr>
              <a:t>Espera</a:t>
            </a:r>
            <a:endParaRPr lang="en-CA" sz="3300" b="0" u="none" strike="noStrike">
              <a:solidFill>
                <a:srgbClr val="0F3999"/>
              </a:solidFill>
              <a:effectLst/>
              <a:uFillTx/>
              <a:latin typeface="Noto Sans Regular"/>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se produce un cambio de corazón, y de ahí en adelante Cristo es todo y está en todos". 11 ¿Y qué sucede cuando abrazamos esa misma cruz? "Al levantar esta cruz, descubriremos que ella nos eleva a nosotros". 12</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200" b="0" u="none" strike="noStrike" cap="all">
                <a:solidFill>
                  <a:srgbClr val="0F3999"/>
                </a:solidFill>
                <a:effectLst/>
                <a:uFillTx/>
                <a:latin typeface="Noto Sans Bold"/>
                <a:ea typeface="Noto Sans Bold"/>
              </a:rPr>
              <a:t>El yugo</a:t>
            </a:r>
            <a:endParaRPr lang="en-CA" sz="3200" b="0" u="none" strike="noStrike">
              <a:solidFill>
                <a:srgbClr val="0F3999"/>
              </a:solidFill>
              <a:effectLst/>
              <a:uFillTx/>
              <a:latin typeface="Noto Sans Regular"/>
            </a:endParaRPr>
          </a:p>
        </p:txBody>
      </p:sp>
      <p:sp>
        <p:nvSpPr>
          <p:cNvPr id="111" name="What is this cross? Why is it the centerpiece of true religion? Jesus says: “If any man will come after me, let him deny himself, and take up his cross daily, and follow me. For whosoever will save his life shall lose it: but whosoever will lose his life"/>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777240">
              <a:lnSpc>
                <a:spcPct val="100000"/>
              </a:lnSpc>
              <a:tabLst>
                <a:tab pos="0" algn="l"/>
              </a:tabLst>
            </a:pPr>
            <a:endParaRPr lang="en-CA" sz="2550" b="0" u="none" strike="noStrike">
              <a:solidFill>
                <a:srgbClr val="000000"/>
              </a:solidFill>
              <a:effectLst/>
              <a:uFillTx/>
              <a:latin typeface="Arial"/>
            </a:endParaRPr>
          </a:p>
          <a:p>
            <a:pPr defTabSz="777240">
              <a:lnSpc>
                <a:spcPct val="100000"/>
              </a:lnSpc>
              <a:tabLst>
                <a:tab pos="0" algn="l"/>
              </a:tabLst>
            </a:pPr>
            <a:endParaRPr lang="en-CA" sz="2550" b="0" u="none" strike="noStrike">
              <a:solidFill>
                <a:srgbClr val="000000"/>
              </a:solidFill>
              <a:effectLst/>
              <a:uFillTx/>
              <a:latin typeface="Arial"/>
            </a:endParaRPr>
          </a:p>
          <a:p>
            <a:pPr defTabSz="777240">
              <a:lnSpc>
                <a:spcPct val="100000"/>
              </a:lnSpc>
              <a:tabLst>
                <a:tab pos="0" algn="l"/>
              </a:tabLst>
            </a:pPr>
            <a:r>
              <a:rPr lang="en-CA" sz="2550" b="0" u="none" strike="noStrike">
                <a:solidFill>
                  <a:srgbClr val="0F3999"/>
                </a:solidFill>
                <a:effectLst/>
                <a:uFillTx/>
                <a:latin typeface="Noto Sans Regular"/>
                <a:ea typeface="Noto Sans Regular"/>
              </a:rPr>
              <a:t>¿Qué es esta cruz? ¿Por qué es la pieza central de la religión verdadera? Jesús dice: "Si alguno quiere venir en pos de mí, niéguese a sí mismo, tome su cruz cada día y sígame. Porque el que quiera salvar su vida, la perderá; pero el que pierda su vida por causa de mí, éste la salvará" (Lucas 9:23, 24).</a:t>
            </a:r>
            <a:endParaRPr lang="en-CA" sz="255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La cruz y la abnegación son una y la misma cosa. Muchas personas que se niegan a sí mismas no están mejor que antes. Esto se debe a que no estamos hablando aquí de cualquier tipo de cojinete cruzado. Debemos tomar la cruz de Jesús y hacerla nuestra.</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En otras palabras, debemos unirnos a Cristo en esta cruz que llevamos. "Venid a mí todos los que estáis trabajados y cargados, y yo os haré descansar. Llevad mi yugo sobre vosotros, y aprended de mí; porque yo soy manso y humilde de corazón, y hallaréis descanso para vuestras almas.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Porque mi yugo es fácil, y ligera mi carga" (Mateo 11:28–30). Encontramos ese descanso para el alma solo cuando nos unimos a Cristo y "ese yugo significa completa sumisión". 13</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¿Qué sucede naturalmente cuando nos rendimos voluntariamente a esa cruz? "Él dice que su yugo es fácil, y yo lo creo. Dice que la carga es ligera, y yo también lo creo. Cuando llevéis el yugo de Cristo, cesarán todas vuestras quejas y disensiones". 14</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87040">
              <a:lnSpc>
                <a:spcPct val="100000"/>
              </a:lnSpc>
              <a:buNone/>
              <a:tabLst>
                <a:tab pos="0" algn="l"/>
              </a:tabLst>
            </a:pPr>
            <a:r>
              <a:rPr lang="en-CA" sz="2910" b="0" u="none" strike="noStrike">
                <a:solidFill>
                  <a:srgbClr val="0F3999"/>
                </a:solidFill>
                <a:effectLst/>
                <a:uFillTx/>
                <a:latin typeface="Noto Sans Regular"/>
                <a:ea typeface="Noto Sans Regular"/>
              </a:rPr>
              <a:t>Esto significa que las condiciones para la Lluvia Tardía se cumplen plenamente porque estamos completamente vacíos de nosotros mismos y llenos de Cristo. "Con Cristo estoy juntamente crucificado, pero vivo; pero no yo, sino que Cristo vive en mí, y lo que ahora vivo en la carne, lo vivo en la fe del Hijo de Dios, el cual me amó y se entregó a sí mismo por mí" (Gálatas 2:20).</a:t>
            </a:r>
            <a:endParaRPr lang="en-CA" sz="291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200" b="0" u="none" strike="noStrike" cap="all">
                <a:solidFill>
                  <a:srgbClr val="0F3999"/>
                </a:solidFill>
                <a:effectLst/>
                <a:uFillTx/>
                <a:latin typeface="Noto Sans Bold"/>
                <a:ea typeface="Noto Sans Bold"/>
              </a:rPr>
              <a:t>La lluvia tardía</a:t>
            </a:r>
            <a:endParaRPr lang="en-CA" sz="3200" b="0" u="none" strike="noStrike">
              <a:solidFill>
                <a:srgbClr val="0F3999"/>
              </a:solidFill>
              <a:effectLst/>
              <a:uFillTx/>
              <a:latin typeface="Noto Sans Regular"/>
            </a:endParaRPr>
          </a:p>
        </p:txBody>
      </p:sp>
      <p:sp>
        <p:nvSpPr>
          <p:cNvPr id="118" name="We need power to finish the work given us individually and as a church. “To take His yoke is one of the first conditions of receiving His power.”15 After the crucifixion, the disciples met together for ten days in the upper room and subsequently they wer"/>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777240">
              <a:lnSpc>
                <a:spcPct val="100000"/>
              </a:lnSpc>
              <a:tabLst>
                <a:tab pos="0" algn="l"/>
              </a:tabLst>
            </a:pPr>
            <a:endParaRPr lang="en-CA" sz="2550" b="0" u="none" strike="noStrike">
              <a:solidFill>
                <a:srgbClr val="000000"/>
              </a:solidFill>
              <a:effectLst/>
              <a:uFillTx/>
              <a:latin typeface="Arial"/>
            </a:endParaRPr>
          </a:p>
          <a:p>
            <a:pPr defTabSz="777240">
              <a:lnSpc>
                <a:spcPct val="100000"/>
              </a:lnSpc>
              <a:tabLst>
                <a:tab pos="0" algn="l"/>
              </a:tabLst>
            </a:pPr>
            <a:endParaRPr lang="en-CA" sz="2550" b="0" u="none" strike="noStrike">
              <a:solidFill>
                <a:srgbClr val="000000"/>
              </a:solidFill>
              <a:effectLst/>
              <a:uFillTx/>
              <a:latin typeface="Arial"/>
            </a:endParaRPr>
          </a:p>
          <a:p>
            <a:pPr defTabSz="777240">
              <a:lnSpc>
                <a:spcPct val="100000"/>
              </a:lnSpc>
              <a:tabLst>
                <a:tab pos="0" algn="l"/>
              </a:tabLst>
            </a:pPr>
            <a:r>
              <a:rPr lang="en-CA" sz="2550" b="0" u="none" strike="noStrike">
                <a:solidFill>
                  <a:srgbClr val="0F3999"/>
                </a:solidFill>
                <a:effectLst/>
                <a:uFillTx/>
                <a:latin typeface="Noto Sans Regular"/>
                <a:ea typeface="Noto Sans Regular"/>
              </a:rPr>
              <a:t>Necesitamos poder para terminar la obra que se nos ha dado individualmente y como iglesia. "Tomar su yugo es una de las primeras condiciones para recibir su poder". 15 Después de la crucifixión, los discípulos se reunieron durante diez días en el aposento alto, y después se llenaron de poder.</a:t>
            </a:r>
            <a:endParaRPr lang="en-CA" sz="255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¿Por qué? Fueron capaces de replicar la unión que Jesús y el Padre tienen en la humanidad entre un grupo de personas que competían por la supremacía. ¿Cómo? "El corazón debe ser vaciado de toda impureza y purificado para que el Espíritu habite.</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Fue por medio de la confesión y el abandono del pecado, por la oración ferviente y la consagración de sí mismos a Dios, que los primeros discípulos se prepararon para el derramamiento del Espíritu Santo en el Día de Pentecostés. La misma obra, sólo que en mayor grado, debe hacerse ahora". 16</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También necesitamos entender durante nuestra urgencia la necesidad de esperar. "Debemos orar tan fervientemente por el descenso del Espíritu Santo como lo hicieron los discípulos en el día de Pentecostés. Si ellos lo necesitaban en ese momento, nosotros lo necesitamos más hoy.</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¿Por qué seguimos aquí como iglesia después de 100 años? Muchas personas fueron fieles a lo que Dios les había llamado a hacer y ahora descansan en su tumba esperando esa resurrección especial para que puedan escuchar el pacto eterno y finalmente ver al Salvador venir en las nubes del cielo.</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Estamos aquí porque hay que hacer otra obra, no solo individualmente, sino como iglesia. Los discípulos tenían que reunirse y entregar unidas sus vidas completamente a Dios y los unos a los otros, ya que tenían que estar vacíos de sí mismos y confesarse unos a otros. ¿Cómo es eso posible?</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"Los discípulos oraban con intenso fervor para estar en condiciones de encontrarse con los hombres y en su trato diario hablar palabras que llevaran a los pecadores a Cristo. Dejando a un lado todas las diferencias, todo deseo de supremacía, se unieron en comunión cristiana.</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Se acercaron más y más a Dios, y al hacer esto se dieron cuenta del privilegio que habían tenido al permitirles asociarse tan estrechamente con Cristo. . . .</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"Estos días de preparación fueron días de profunda búsqueda del corazón. Los discípulos sintieron su necesidad espiritual y clamaron al Señor por la santa unción que los prepararía para la obra de salvar almas. No pidieron una bendición para sí mismos. Estaban cargados con la carga de la salvación de las almas". 17</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¿Has vaciado tu vasija hasta tal punto que estás dispuesto a abandonarlo todo por el servicio del Maestro? A medida que avanzamos en esta semana especial de oración para conmemorar los 100 años de nuestra existencia como Movimiento,</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que el Señor inspire nuestros corazones a experimentar la cruz personalmente para que podamos unirnos colectivamente, tener el poder necesario para terminar la obra y finalmente ir a casa para estar con nuestro Salvador.</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PlaceHolder 1"/>
          <p:cNvSpPr>
            <a:spLocks noGrp="1"/>
          </p:cNvSpPr>
          <p:nvPr>
            <p:ph type="title"/>
          </p:nvPr>
        </p:nvSpPr>
        <p:spPr>
          <a:xfrm>
            <a:off x="1093680" y="128124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000" b="0" u="none" strike="noStrike" cap="all">
                <a:solidFill>
                  <a:srgbClr val="0F3999"/>
                </a:solidFill>
                <a:effectLst/>
                <a:uFillTx/>
                <a:latin typeface="Noto Sans Bold"/>
                <a:ea typeface="Noto Sans Bold"/>
              </a:rPr>
              <a:t>Referencias:</a:t>
            </a:r>
            <a:endParaRPr lang="en-CA" sz="3000" b="0" u="none" strike="noStrike">
              <a:solidFill>
                <a:srgbClr val="0F3999"/>
              </a:solidFill>
              <a:effectLst/>
              <a:uFillTx/>
              <a:latin typeface="Noto Sans Regular"/>
            </a:endParaRPr>
          </a:p>
        </p:txBody>
      </p:sp>
      <p:sp>
        <p:nvSpPr>
          <p:cNvPr id="129" name="“So Christ, the heavenly Sower, went forth to sow.” Christ’s Object Lessons, p. 36. The Desire of Ages, p. 678. Testimonies for the Church, vol. 5, p. 158. The Desire of Ages, p. 827. Ibid. [Emphasis added.] The Signs of the Times, October 14, 1889. [Emp"/>
          <p:cNvSpPr/>
          <p:nvPr/>
        </p:nvSpPr>
        <p:spPr>
          <a:xfrm>
            <a:off x="1093680" y="204336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numCol="2" spcCol="423720" anchor="t">
            <a:normAutofit fontScale="92500" lnSpcReduction="20000"/>
          </a:bodyPr>
          <a:lstStyle/>
          <a:p>
            <a:pPr defTabSz="777240">
              <a:lnSpc>
                <a:spcPct val="100000"/>
              </a:lnSpc>
              <a:tabLst>
                <a:tab pos="0" algn="l"/>
              </a:tabLst>
            </a:pPr>
            <a:r>
              <a:rPr lang="en-CA" sz="1620" b="0" u="none" strike="noStrike">
                <a:solidFill>
                  <a:srgbClr val="0F3999"/>
                </a:solidFill>
                <a:effectLst/>
                <a:uFillTx/>
                <a:latin typeface="Noto Sans Regular"/>
                <a:ea typeface="Noto Sans Regular"/>
              </a:rPr>
              <a:t>"Y Cristo, el Sembrador celestial, salió a sembrar" (Christ's Object Lessons, p. 36). El Deseado de Todas las Gentes, p. 678. Testimonios para la Iglesia, vol. 5, p. 158. El Deseado de Todas las Gentes, p. 827. Ibíd. [Énfasis añadido.] Los Signos de los Tiempos, 14 de octubre de 1889. [Énfasis añadido.] Lecciones prácticas de Cristo, p. 107. [Énfasis añadido.] El Ministerio de Sanación, p. 143. Testimonios para la Iglesia, vol. 8, p. 242. [Énfasis añadido.] Los materiales de Elena G. White de 1888, p. 1698. Los Hechos de los Apóstoles, p. 245. Testimonios para la Iglesia, vol. 8, p. 45. En Lugares Celestiales, p. 236. Los materiales de Elena G. White 1888, p. 905. El Deseado de Todas las Gentes, p. 825. Testimonios a los Ministros, p. 507. Los Hechos de los Apóstoles, p. 37.</a:t>
            </a:r>
            <a:r>
              <a:rPr sz="1620"/>
              <a:t/>
            </a:r>
            <a:br>
              <a:rPr sz="1620"/>
            </a:br>
            <a:r>
              <a:rPr sz="1620"/>
              <a:t/>
            </a:r>
            <a:br>
              <a:rPr sz="1620"/>
            </a:br>
            <a:r>
              <a:rPr sz="1620"/>
              <a:t/>
            </a:r>
            <a:br>
              <a:rPr sz="1620"/>
            </a:br>
            <a:r>
              <a:rPr sz="1620"/>
              <a:t/>
            </a:r>
            <a:br>
              <a:rPr sz="1620"/>
            </a:br>
            <a:r>
              <a:rPr sz="1620"/>
              <a:t/>
            </a:r>
            <a:br>
              <a:rPr sz="1620"/>
            </a:br>
            <a:r>
              <a:rPr sz="1620"/>
              <a:t/>
            </a:r>
            <a:br>
              <a:rPr sz="1620"/>
            </a:br>
            <a:r>
              <a:rPr sz="1620"/>
              <a:t/>
            </a:r>
            <a:br>
              <a:rPr sz="1620"/>
            </a:br>
            <a:r>
              <a:rPr sz="1620"/>
              <a:t/>
            </a:r>
            <a:br>
              <a:rPr sz="1620"/>
            </a:br>
            <a:r>
              <a:rPr sz="1620"/>
              <a:t/>
            </a:r>
            <a:br>
              <a:rPr sz="1620"/>
            </a:br>
            <a:r>
              <a:rPr sz="1620"/>
              <a:t/>
            </a:r>
            <a:br>
              <a:rPr sz="1620"/>
            </a:br>
            <a:r>
              <a:rPr sz="1620"/>
              <a:t/>
            </a:r>
            <a:br>
              <a:rPr sz="1620"/>
            </a:br>
            <a:r>
              <a:rPr sz="1620"/>
              <a:t/>
            </a:r>
            <a:br>
              <a:rPr sz="1620"/>
            </a:br>
            <a:r>
              <a:rPr sz="1620"/>
              <a:t/>
            </a:r>
            <a:br>
              <a:rPr sz="1620"/>
            </a:br>
            <a:r>
              <a:rPr sz="1620"/>
              <a:t/>
            </a:r>
            <a:br>
              <a:rPr sz="1620"/>
            </a:br>
            <a:r>
              <a:rPr sz="1620"/>
              <a:t/>
            </a:r>
            <a:br>
              <a:rPr sz="1620"/>
            </a:br>
            <a:r>
              <a:rPr sz="1620"/>
              <a:t/>
            </a:r>
            <a:br>
              <a:rPr sz="1620"/>
            </a:br>
            <a:endParaRPr lang="en-CA" sz="162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Las tinieblas morales, como un féretro, cubren la tierra. Toda clase de falsas doctrinas, herejías y engaños satánicos están extraviando las mentes de los hombres. Sin el Espíritu y el poder de Dios, será en vano que trabajemos para presentar la verdad". 3</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Pero, ¿por qué esperar? Hay una clara correlación entre el regreso de Jesús y la predicación del evangelio en todo el mundo. "Y este evangelio del reino será predicado en todo el mundo para testimonio a todas las naciones; y entonces vendrá el fin" (Mateo 24:14).</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theme/theme1.xml><?xml version="1.0" encoding="utf-8"?>
<a:theme xmlns:a="http://schemas.openxmlformats.org/drawingml/2006/main" name="Office Theme">
  <a:themeElements>
    <a:clrScheme name="Office Theme">
      <a:dk1>
        <a:srgbClr val="99948A"/>
      </a:dk1>
      <a:lt1>
        <a:srgbClr val="0F3999"/>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Noto Sans Regular"/>
        <a:ea typeface="Noto Sans Regular"/>
        <a:cs typeface="Noto Sans Regular"/>
      </a:majorFont>
      <a:minorFont>
        <a:latin typeface="Aptos"/>
        <a:ea typeface="Aptos"/>
        <a:cs typeface="Apto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TotalTime>
  <Words>4164</Words>
  <Application>Microsoft Office PowerPoint</Application>
  <PresentationFormat>Panorámica</PresentationFormat>
  <Paragraphs>173</Paragraphs>
  <Slides>77</Slides>
  <Notes>77</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77</vt:i4>
      </vt:variant>
    </vt:vector>
  </HeadingPairs>
  <TitlesOfParts>
    <vt:vector size="89" baseType="lpstr">
      <vt:lpstr>Aptos</vt:lpstr>
      <vt:lpstr>Aptos Display</vt:lpstr>
      <vt:lpstr>Arial</vt:lpstr>
      <vt:lpstr>Calibri</vt:lpstr>
      <vt:lpstr>inherit</vt:lpstr>
      <vt:lpstr>Noto Sans Bold</vt:lpstr>
      <vt:lpstr>Noto Sans Medium</vt:lpstr>
      <vt:lpstr>Noto Sans Regular</vt:lpstr>
      <vt:lpstr>Symbol</vt:lpstr>
      <vt:lpstr>Times New Roman</vt:lpstr>
      <vt:lpstr>Wingdings</vt:lpstr>
      <vt:lpstr>Office Theme</vt:lpstr>
      <vt:lpstr>Presentación de PowerPoint</vt:lpstr>
      <vt:lpstr>Presentación de PowerPoint</vt:lpstr>
      <vt:lpstr>El más grande Evangelista y Maestro que el mundo haya presenciado acababa de completar tres años y medio de ministerio Divino en enseñanza, predicación y sanación. En las parábolas del sembrador, la semilla, el trigo y la cizaña, Jesús es representado como el sembrador.</vt:lpstr>
      <vt:lpstr>Su obra principal fue sembrar la semilla de la verdad para la humanidad, ya que Él es el Sembrador1 en las parábolas, y no recoger la cosecha: "Escuchad; He aquí que salió un sembrador a sembrar" (Marcos 4:3). Por esta razón, "como Redentor del mundo, Cristo se enfrentaba constantemente con un aparente fracaso". 2</vt:lpstr>
      <vt:lpstr>Aunque grandes multitudes vinieron a escucharlo, durante ese lapso de tiempo, muy pocos aceptaron abiertamente el mensaje de salvación. Algunos, como Nicodemo, reconocieron al Mesías cuando las multitudes populares lo llevaban a la cruz. Otros esperaban algo más.</vt:lpstr>
      <vt:lpstr>Espera</vt:lpstr>
      <vt:lpstr>También necesitamos entender durante nuestra urgencia la necesidad de esperar. "Debemos orar tan fervientemente por el descenso del Espíritu Santo como lo hicieron los discípulos en el día de Pentecostés. Si ellos lo necesitaban en ese momento, nosotros lo necesitamos más hoy.</vt:lpstr>
      <vt:lpstr>Las tinieblas morales, como un féretro, cubren la tierra. Toda clase de falsas doctrinas, herejías y engaños satánicos están extraviando las mentes de los hombres. Sin el Espíritu y el poder de Dios, será en vano que trabajemos para presentar la verdad". 3</vt:lpstr>
      <vt:lpstr>Pero, ¿por qué esperar? Hay una clara correlación entre el regreso de Jesús y la predicación del evangelio en todo el mundo. "Y este evangelio del reino será predicado en todo el mundo para testimonio a todas las naciones; y entonces vendrá el fin" (Mateo 24:14).</vt:lpstr>
      <vt:lpstr>Por lo tanto, ¿por qué esperar? ¿Cuál es el propósito del Espíritu Santo? Nos vamos a centrar solo en un par de puntos, ya que el resto de esta edición especial cubrirá más de ellos.</vt:lpstr>
      <vt:lpstr>1. ¿Qué es lo que trae convicción a un alma? "Y cuando él venga, convencerá al mundo de pecado, de justicia y de juicio" (Juan 16:8).</vt:lpstr>
      <vt:lpstr>Sin la obra del Espíritu Santo para convencer o convencer a alguien de que son pecadores que necesitan un Salvador, podemos predicar todo lo que queramos y no pasará nada.</vt:lpstr>
      <vt:lpstr>2. Necesitamos al Espíritu Santo porque Él nos ha de dar dones especiales de Dios. "Pero la manifestación del Espíritu es dada a cada uno para aprovecharse. Porque a uno le es dada por el Espíritu la palabra de sabiduría; . . .</vt:lpstr>
      <vt:lpstr>Pero todas estas cosas obran para ese mismo Espíritu, repartiendo a cada uno como le cautiverio" (1 Corintios 12:7, 8a, 11). Necesitamos todos estos dones en la iglesia para llevar a cabo la obra de evangelismo de una manera equilibrada.</vt:lpstr>
      <vt:lpstr>3. También es cierto que tenían que esperar para ser "investidos con poder de lo alto". El Espíritu Santo les daría poder Divino al participar de la naturaleza de Cristo.</vt:lpstr>
      <vt:lpstr>"Por la cual nos son dadas preciosas y grandísimas promesas, para que en ellas seáis partícipes de la divina naturaleza, habiendo escapado de la corrupción que hay en el mundo a causa de la concupiscencia" (2 Pedro 1:4).</vt:lpstr>
      <vt:lpstr>¿Y qué sucede cuando participamos de la naturaleza divina? ¿Qué tenemos el privilegio de presenciar al maravillarnos de la gracia de Dios? "A través de la cooperación con Cristo están completos en Él, y en su debilidad humana están capacitados para realizar las obras de la Omnipotencia." 4</vt:lpstr>
      <vt:lpstr>¿Cuáles son estas obras de Omnipotencia en este contexto? Está claro que no son actos humanos, por lo que los humanos no podrían atribuirse ningún mérito, ya que estas acciones en realidad no se originan en ellos.</vt:lpstr>
      <vt:lpstr>Todos los que consagran alma, cuerpo y espíritu a Dios recibirán constantemente una nueva dotación de poder físico y mental. Los suministros inagotables del cielo están a sus órdenes. Cristo les da el aliento de su propio espíritu, la vida de su propia vida.</vt:lpstr>
      <vt:lpstr>El Espíritu Santo pone sus energías más elevadas para obrar en el corazón y en la mente. La gracia de Dios engrandece y multiplica sus facultades, y toda perfección de la naturaleza divina viene en su ayuda en la obra de salvar almas". 5</vt:lpstr>
      <vt:lpstr>Las obras de la Omnipotencia no son para el engrandecimiento personal. Son para la salvación de las almas.</vt:lpstr>
      <vt:lpstr>La ciencia de un creyente</vt:lpstr>
      <vt:lpstr>Sabemos que el acto de sumisión produce la conversión. Por esta razón, el diablo nunca huirá hasta que sometamos nuestra voluntad a la voluntad de nuestro Creador y Redentor. "Sométanse, pues, a Dios.</vt:lpstr>
      <vt:lpstr>Resistid al diablo, y huirá de vosotros" (Santiago 4:7). Esta rendición salvadora se deriva de la creencia genuina de que Jesús es el Mesías a quien debemos confesar.</vt:lpstr>
      <vt:lpstr>Ahora Jesús predicó durante tres años y medio y pudieron ver que Él era el Mesías. ¿Por qué tantos esperaron hasta el día de Pentecostés? ¿Por qué no hubo conversiones masivas bajo el ministerio de Cristo?</vt:lpstr>
      <vt:lpstr>Todos tuvieron la misma oportunidad que los discípulos, y fácilmente podrían haber testificado: "Lo que era desde el principio, lo que hemos oído, lo que hemos visto con nuestros ojos, lo que hemos contemplado y nuestras manos hemos tocado del Verbo de vida" (1 Juan 1:1).</vt:lpstr>
      <vt:lpstr>Pero no lo hicieron. ¿Por qué esperar a que los discípulos bautizaran a 3.000 en esa ocasión y a 5.000 en otra? (Véanse Hechos 2:41; 4:4.)</vt:lpstr>
      <vt:lpstr>¿Por qué solo entonces se vieron los resultados? "Los discípulos debían comenzar su obra donde él había sembrado las semillas de la verdad. Multitudes habían oído sus palabras y las habían creído, pero no tuvieron el valor moral de reconocerlo como su Salvador, para no ser expulsados de la sinagoga.</vt:lpstr>
      <vt:lpstr>Cuando el Espíritu Santo fue derramado, la semilla que Cristo había sembrado floreció y maduró hasta convertirse en fruto. El valor y la esperanza inspiraron a los discípulos, y estaban dispuestos a ir hasta los confines de la tierra para proclamar a un Salvador resucitado". 6</vt:lpstr>
      <vt:lpstr>Jesús era el Dios/hombre, como su nombre lo significa: "He aquí una virgen concebirá y dará a luz un hijo, y llamarán su nombre Emmanuel, que traducido es: Dios con nosotros" (Mateo 1:23).</vt:lpstr>
      <vt:lpstr>La divinidad necesitaba tocar a la humanidad para que "el Verbo se hiciera carne, y habitara entre nosotros (y contemplamos su gloria, gloria como del unigénito del Padre), llena de gracia y de verdad" (Juan 1:14). Tuvo que hacerse hombre y vencer como hombre.</vt:lpstr>
      <vt:lpstr>"Porque en verdad no tomó sobre sí la naturaleza de ángeles; pero tomó sobre sí la simiente de Abraham. Por tanto, le convenía en todo ser semejante a sus hermanos, a fin de ser sumo sacerdote misericordioso y fiel en las cosas que pertenecen a Dios, para expiar los pecados del pueblo" (Hebreos 2:16, 17).</vt:lpstr>
      <vt:lpstr>En esa naturaleza divina-humana, Él era inmaculado: "Por cuanto sabéis que no fuisteis redimidos con cosas corruptibles, como la plata y el oro,... sino con la sangre preciosa de Cristo, como de un cordero sin mancha y sin mancha" (1 Pedro 1:18, 19).</vt:lpstr>
      <vt:lpstr>Esto significa que Él no tenía pecado y nos dio un ejemplo a seguir. "Cristo también padeció por nosotros, dejándonos ejemplo, para que sigáis sus pisadas, el cual no pecó, ni se halló engaño en su boca" (1 Pedro 2:21, 22).</vt:lpstr>
      <vt:lpstr>Esto le da a Él el derecho de ser nuestro Intercesor y ayudador. "Porque no tenemos un sumo sacerdote que no pueda ser tocado con el sentimiento de nuestras flaquezas; sino que fue tentado en todo según nuestra semejanza, pero sin pecado" (Hebreos 4:15).</vt:lpstr>
      <vt:lpstr>La gente podía ver todo esto en Cristo. Mostró el camino hacia la victoria sobre el pecado. ¿Por qué entonces esperaron? ¿Qué más querían ver? Naturalmente, la gente busca algo científico, y la salvación no es diferente.</vt:lpstr>
      <vt:lpstr>"La Biblia es el gran libro de lecciones de Dios, su gran educador. El fundamento de toda ciencia verdadera está contenido en la Biblia. Cada rama del conocimiento se puede encontrar escudriñando la palabra de Dios.</vt:lpstr>
      <vt:lpstr>Y, por encima de todo, contiene la ciencia de todas las ciencias, la ciencia de la salvación. La Biblia es la mina de las inescrutables riquezas de Cristo". 7</vt:lpstr>
      <vt:lpstr>Pero, ¿qué es lo que realmente define a la ciencia? El apóstol Pablo advirtió contra la "falsamente llamada ciencia" (1 Timoteo 6:20), es decir, el conocimiento que afirma ser científico pero carece de fundamento genuino. La verdadera ciencia se basa en la observación, la demostración y la repetición.</vt:lpstr>
      <vt:lpstr>Los científicos documentan sus métodos, registran cada paso y luego prueban si el proceso se puede repetir con el mismo resultado. Un resultado se vuelve verdaderamente científico cuando otra persona puede seguir los mismos pasos en las mismas condiciones y llegar a la misma conclusión.</vt:lpstr>
      <vt:lpstr>De esta manera, la salvación también debe ser más que una teoría: debe ser demostrable y reproducible en la vida del pueblo de Dios.</vt:lpstr>
      <vt:lpstr>Reproducir a Jesús</vt:lpstr>
      <vt:lpstr>Pero reproducirlo, eso es científico. ¿Y qué se está reproduciendo? Cristo nos mostró que diferentes nacionalidades, diferentes culturas, diferentes personalidades, diferentes mentalidades se convierten en uno. "El mundo necesita hoy lo que necesitaba" hace 2.000 años: una revelación de Cristo. 8</vt:lpstr>
      <vt:lpstr>Eso es imposible desde una perspectiva humana. Lo que es natural desde una perspectiva humana es: "Se levantará nación contra nación, y reino contra reino" (Lucas 21:10). Esto no es solo en la guerra. Basta con ver lo que pasa cuando hay un partido de fútbol o alguna otra competición internacional.</vt:lpstr>
      <vt:lpstr>Ser cristiano significa exactamente lo que Abraham tenía que hacer: "Sal de tu tierra, de tu parentela y de la casa de tu padre, a la tierra que yo te mostraré" (Génesis 12:1).</vt:lpstr>
      <vt:lpstr>Eso sería milagroso, algo completamente ajeno a la humanidad, y ese es el artículo genuino. En esa demostración es donde reside el poder del cristianismo. "Que todos sean uno; como tú, oh Padre, estás en mí, y yo en ti, para que también ellos sean uno en nosotros, para que el mundo crea que tú me has enviado" (Juan 17:21).</vt:lpstr>
      <vt:lpstr>Esto es lo que hace a un creyente. "La armonía y la unión que existen entre hombres de diversas disposiciones es el testimonio más fuerte que se puede dar de que Dios ha enviado a su Hijo al mundo para salvar a los pecadores.</vt:lpstr>
      <vt:lpstr>Es un privilegio para nosotros dar este testimonio. Pero, para hacer esto, debemos ponernos bajo el mandato de Cristo. Nuestro carácter debe ser moldeado en armonía con Su carácter, nuestras voluntades deben ser entregadas a Su voluntad. Entonces trabajaremos juntos sin pensar en colisión". 9</vt:lpstr>
      <vt:lpstr>Disposición: Toma tu cruz</vt:lpstr>
      <vt:lpstr>Esta es la razón por la cual la lluvia temprana cayó sobre los discípulos cuando estaban listos. "Y cuando llegó el día de Pentecostés, estaban todos unánimes en un mismo lugar" (Hechos 2:1).</vt:lpstr>
      <vt:lpstr>¿Significa esta unidad que todos pensamos igual en todos los temas? "Muchas cosas que se refieren a formas externas no están todas definidas en las Escrituras, sino que se dejan sin resolver; Y las preferencias personales a menudo se han insistido demasiado en estos asuntos.</vt:lpstr>
      <vt:lpstr>Cuando todo punto no esté de acuerdo con la práctica de algún otro miembro del cuerpo de creyentes, no permitamos que las pequeñas diferencias se conviertan en agravios y causen desunión. Los métodos y medidas por los cuales alcanzamos ciertos fines no siempre son exactamente los mismos.</vt:lpstr>
      <vt:lpstr>Se requiere que usemos la razón y el juicio en cuanto a cómo debemos movernos. La experiencia demostrará cuál es el camino más adecuado a seguir en las circunstancias actuales. Que no surja controversia por nimiedades.</vt:lpstr>
      <vt:lpstr>El espíritu de amor y la gracia de nuestro Señor Jesucristo unirán el corazón a corazón, si cada uno abre las ventanas del corazón hacia el cielo y las cierra hacia la tierra". 10</vt:lpstr>
      <vt:lpstr>La raíz de la unidad se encuentra en el acto de rendición: vaciar completamente nuestras vasijas. La crucifixión era la forma más inhumana de ejecutar a alguien, siempre por la fuerza. Cuando fueron colocados en la cruz, no había salida. Tu voluntad se ha ido, tu reputación se ha ido. Tu autoestima se ha ido.</vt:lpstr>
      <vt:lpstr>Era lo peor que le podía pasar a cualquiera. Y, sin embargo, Jesús dice: "Y todo el que no lleva su cruz y viene en pos de mí, no puede ser mi discípulo" (Lucas 14:27). Sí, esa forma tan horrible e inhumana de ejecución debemos abrazar porque es el camino mismo a la salvación. Vale la pena todo.</vt:lpstr>
      <vt:lpstr>Debemos abrazar esa misma cruz. "Pero lejos esté de mí gloriarme, sino en la cruz de nuestro Señor Jesucristo, por quien el mundo me es crucificado a mí, y yo al mundo" (Gálatas 6:14).</vt:lpstr>
      <vt:lpstr>"Para Pablo, la cruz era el único objeto de interés supremo. Desde que había sido arrestado en su carrera de persecución contra los seguidores del Nazareno crucificado, nunca había dejado de gloriarse en la cruz. En aquel tiempo se le había dado una revelación del amor infinito de Dios, tal como se reveló en la muerte de Cristo;</vt:lpstr>
      <vt:lpstr>y se había obrado una maravillosa transformación en su vida, poniendo todos sus planes y propósitos en armonía con el cielo. Desde ese momento había sido un hombre nuevo en Cristo. Sabía por experiencia personal que cuando un pecador contempla una vez el amor del Padre, como se ve en el sacrificio de su Hijo, y se somete a la influencia divina,</vt:lpstr>
      <vt:lpstr>se produce un cambio de corazón, y de ahí en adelante Cristo es todo y está en todos". 11 ¿Y qué sucede cuando abrazamos esa misma cruz? "Al levantar esta cruz, descubriremos que ella nos eleva a nosotros". 12</vt:lpstr>
      <vt:lpstr>El yugo</vt:lpstr>
      <vt:lpstr>La cruz y la abnegación son una y la misma cosa. Muchas personas que se niegan a sí mismas no están mejor que antes. Esto se debe a que no estamos hablando aquí de cualquier tipo de cojinete cruzado. Debemos tomar la cruz de Jesús y hacerla nuestra.</vt:lpstr>
      <vt:lpstr>En otras palabras, debemos unirnos a Cristo en esta cruz que llevamos. "Venid a mí todos los que estáis trabajados y cargados, y yo os haré descansar. Llevad mi yugo sobre vosotros, y aprended de mí; porque yo soy manso y humilde de corazón, y hallaréis descanso para vuestras almas.</vt:lpstr>
      <vt:lpstr>Porque mi yugo es fácil, y ligera mi carga" (Mateo 11:28–30). Encontramos ese descanso para el alma solo cuando nos unimos a Cristo y "ese yugo significa completa sumisión". 13</vt:lpstr>
      <vt:lpstr>¿Qué sucede naturalmente cuando nos rendimos voluntariamente a esa cruz? "Él dice que su yugo es fácil, y yo lo creo. Dice que la carga es ligera, y yo también lo creo. Cuando llevéis el yugo de Cristo, cesarán todas vuestras quejas y disensiones". 14</vt:lpstr>
      <vt:lpstr>Esto significa que las condiciones para la Lluvia Tardía se cumplen plenamente porque estamos completamente vacíos de nosotros mismos y llenos de Cristo. "Con Cristo estoy juntamente crucificado, pero vivo; pero no yo, sino que Cristo vive en mí, y lo que ahora vivo en la carne, lo vivo en la fe del Hijo de Dios, el cual me amó y se entregó a sí mismo por mí" (Gálatas 2:20).</vt:lpstr>
      <vt:lpstr>La lluvia tardía</vt:lpstr>
      <vt:lpstr>¿Por qué? Fueron capaces de replicar la unión que Jesús y el Padre tienen en la humanidad entre un grupo de personas que competían por la supremacía. ¿Cómo? "El corazón debe ser vaciado de toda impureza y purificado para que el Espíritu habite.</vt:lpstr>
      <vt:lpstr>Fue por medio de la confesión y el abandono del pecado, por la oración ferviente y la consagración de sí mismos a Dios, que los primeros discípulos se prepararon para el derramamiento del Espíritu Santo en el Día de Pentecostés. La misma obra, sólo que en mayor grado, debe hacerse ahora". 16</vt:lpstr>
      <vt:lpstr>¿Por qué seguimos aquí como iglesia después de 100 años? Muchas personas fueron fieles a lo que Dios les había llamado a hacer y ahora descansan en su tumba esperando esa resurrección especial para que puedan escuchar el pacto eterno y finalmente ver al Salvador venir en las nubes del cielo.</vt:lpstr>
      <vt:lpstr>Estamos aquí porque hay que hacer otra obra, no solo individualmente, sino como iglesia. Los discípulos tenían que reunirse y entregar unidas sus vidas completamente a Dios y los unos a los otros, ya que tenían que estar vacíos de sí mismos y confesarse unos a otros. ¿Cómo es eso posible?</vt:lpstr>
      <vt:lpstr>"Los discípulos oraban con intenso fervor para estar en condiciones de encontrarse con los hombres y en su trato diario hablar palabras que llevaran a los pecadores a Cristo. Dejando a un lado todas las diferencias, todo deseo de supremacía, se unieron en comunión cristiana.</vt:lpstr>
      <vt:lpstr>Se acercaron más y más a Dios, y al hacer esto se dieron cuenta del privilegio que habían tenido al permitirles asociarse tan estrechamente con Cristo. . . .</vt:lpstr>
      <vt:lpstr>"Estos días de preparación fueron días de profunda búsqueda del corazón. Los discípulos sintieron su necesidad espiritual y clamaron al Señor por la santa unción que los prepararía para la obra de salvar almas. No pidieron una bendición para sí mismos. Estaban cargados con la carga de la salvación de las almas". 17</vt:lpstr>
      <vt:lpstr>¿Has vaciado tu vasija hasta tal punto que estás dispuesto a abandonarlo todo por el servicio del Maestro? A medida que avanzamos en esta semana especial de oración para conmemorar los 100 años de nuestra existencia como Movimiento,</vt:lpstr>
      <vt:lpstr>que el Señor inspire nuestros corazones a experimentar la cruz personalmente para que podamos unirnos colectivamente, tener el poder necesario para terminar la obra y finalmente ir a casa para estar con nuestro Salvador.</vt:lpstr>
      <vt:lpstr>Referencias: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
  <dc:description/>
  <cp:lastModifiedBy>Usuario de Windows</cp:lastModifiedBy>
  <cp:revision>5</cp:revision>
  <dcterms:modified xsi:type="dcterms:W3CDTF">2025-07-11T18:04:35Z</dcterms:modified>
  <dc:language>en-CA</dc:language>
</cp:coreProperties>
</file>