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9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92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37693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5809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26150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8895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6857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6188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07012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89474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01224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8474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7537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2226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51504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17095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43765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8332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0142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99660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5886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42400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70651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9580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69220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55897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10672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51953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09422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19835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77421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44383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62407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6594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9684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22369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62198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11728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68359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1163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35504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65891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95897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53006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97211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3217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88556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58851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6217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5688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9927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7624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79693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2" name="Picture 11" descr="Picture 11"/>
          <p:cNvPicPr/>
          <p:nvPr/>
        </p:nvPicPr>
        <p:blipFill>
          <a:blip r:embed="rId3"/>
          <a:stretch/>
        </p:blipFill>
        <p:spPr>
          <a:xfrm>
            <a:off x="10100520" y="5565240"/>
            <a:ext cx="496080" cy="496080"/>
          </a:xfrm>
          <a:prstGeom prst="rect">
            <a:avLst/>
          </a:prstGeom>
          <a:noFill/>
          <a:ln w="12700">
            <a:noFill/>
          </a:ln>
        </p:spPr>
      </p:pic>
      <p:pic>
        <p:nvPicPr>
          <p:cNvPr id="3" name="Picture 4" descr="Picture 4"/>
          <p:cNvPicPr/>
          <p:nvPr/>
        </p:nvPicPr>
        <p:blipFill>
          <a:blip r:embed="rId4"/>
          <a:stretch/>
        </p:blipFill>
        <p:spPr>
          <a:xfrm>
            <a:off x="10107360" y="435960"/>
            <a:ext cx="1546560" cy="496080"/>
          </a:xfrm>
          <a:prstGeom prst="rect">
            <a:avLst/>
          </a:prstGeom>
          <a:noFill/>
          <a:ln w="12700">
            <a:noFill/>
          </a:ln>
        </p:spPr>
      </p:pic>
      <p:sp>
        <p:nvSpPr>
          <p:cNvPr id="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5" name="Picture 5" descr="Picture 5"/>
          <p:cNvPicPr/>
          <p:nvPr/>
        </p:nvPicPr>
        <p:blipFill>
          <a:blip r:embed="rId5"/>
          <a:stretch/>
        </p:blipFill>
        <p:spPr>
          <a:xfrm>
            <a:off x="554400" y="600120"/>
            <a:ext cx="232920" cy="192240"/>
          </a:xfrm>
          <a:prstGeom prst="rect">
            <a:avLst/>
          </a:prstGeom>
          <a:noFill/>
          <a:ln w="12700">
            <a:noFill/>
          </a:ln>
        </p:spPr>
      </p:pic>
      <p:sp>
        <p:nvSpPr>
          <p:cNvPr id="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Title Text</a:t>
            </a:r>
            <a:endParaRPr lang="en-CA" sz="3000" b="0" u="none" strike="noStrike">
              <a:solidFill>
                <a:srgbClr val="0F3999"/>
              </a:solidFill>
              <a:effectLst/>
              <a:uFillTx/>
              <a:latin typeface="Noto Sans Regular"/>
            </a:endParaRPr>
          </a:p>
        </p:txBody>
      </p:sp>
      <p:sp>
        <p:nvSpPr>
          <p:cNvPr id="7" name="PlaceHolder 2"/>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A1A41B4F-1A54-4DF2-BB6E-986F5B9F98A6}"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8"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39"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40"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1" name="PlaceHolder 4"/>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E42C7EB-E1E5-4C5E-B3AE-DAAB97393BB0}"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10"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30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30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30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30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3000" b="0" u="none" strike="noStrike">
                <a:solidFill>
                  <a:srgbClr val="000000"/>
                </a:solidFill>
                <a:effectLst/>
                <a:uFillTx/>
                <a:latin typeface="Aptos"/>
              </a:rPr>
              <a:t>Seventh Outline Level</a:t>
            </a:r>
          </a:p>
        </p:txBody>
      </p:sp>
      <p:sp>
        <p:nvSpPr>
          <p:cNvPr id="11"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12"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8012E9BE-9C24-4419-803C-8F9FC406114C}"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14"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15" name="PlaceHolder 3"/>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6CE8BDAE-3202-4E84-8AC4-28E79B233C67}"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17"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18" name="PlaceHolder 3"/>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7AF9005D-07BF-4511-A634-CA7129A7B9A0}"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0"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1"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DCD4918F-E628-49DE-9902-F2FB72BFC380}"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3"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4"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25" name="PlaceHolder 4"/>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730CB2C1-BEF4-4BAF-B6E7-B236E5D2EB76}"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26"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27" name="Picture 10" descr="Picture 10"/>
          <p:cNvPicPr/>
          <p:nvPr/>
        </p:nvPicPr>
        <p:blipFill>
          <a:blip r:embed="rId3"/>
          <a:stretch/>
        </p:blipFill>
        <p:spPr>
          <a:xfrm>
            <a:off x="10069200" y="5831640"/>
            <a:ext cx="1584720" cy="508320"/>
          </a:xfrm>
          <a:prstGeom prst="rect">
            <a:avLst/>
          </a:prstGeom>
          <a:noFill/>
          <a:ln w="12700">
            <a:noFill/>
          </a:ln>
        </p:spPr>
      </p:pic>
      <p:sp>
        <p:nvSpPr>
          <p:cNvPr id="28"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29" name="Picture 5" descr="Picture 5"/>
          <p:cNvPicPr/>
          <p:nvPr/>
        </p:nvPicPr>
        <p:blipFill>
          <a:blip r:embed="rId4"/>
          <a:stretch/>
        </p:blipFill>
        <p:spPr>
          <a:xfrm>
            <a:off x="554400" y="600120"/>
            <a:ext cx="232920" cy="192240"/>
          </a:xfrm>
          <a:prstGeom prst="rect">
            <a:avLst/>
          </a:prstGeom>
          <a:noFill/>
          <a:ln w="12700">
            <a:noFill/>
          </a:ln>
        </p:spPr>
      </p:pic>
      <p:sp>
        <p:nvSpPr>
          <p:cNvPr id="30" name="PlaceHolder 2"/>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5DFCCCC1-221F-4C70-B3CE-2E15EF5CC62A}"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31"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3000" b="0" u="none" strike="noStrike">
                <a:solidFill>
                  <a:srgbClr val="0F3999"/>
                </a:solidFill>
                <a:effectLst/>
                <a:uFillTx/>
                <a:latin typeface="Noto Sans Regular"/>
              </a:rPr>
              <a:t>Click to edit the title text format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2"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Title Text</a:t>
            </a:r>
            <a:endParaRPr lang="en-CA" sz="8800" b="0" u="none" strike="noStrike">
              <a:solidFill>
                <a:srgbClr val="000000"/>
              </a:solidFill>
              <a:effectLst/>
              <a:uFillTx/>
              <a:latin typeface="Arial"/>
            </a:endParaRPr>
          </a:p>
        </p:txBody>
      </p:sp>
      <p:pic>
        <p:nvPicPr>
          <p:cNvPr id="33" name="Picture 10" descr="Picture 10"/>
          <p:cNvPicPr/>
          <p:nvPr/>
        </p:nvPicPr>
        <p:blipFill>
          <a:blip r:embed="rId3"/>
          <a:stretch/>
        </p:blipFill>
        <p:spPr>
          <a:xfrm>
            <a:off x="10069200" y="5831640"/>
            <a:ext cx="1584720" cy="508320"/>
          </a:xfrm>
          <a:prstGeom prst="rect">
            <a:avLst/>
          </a:prstGeom>
          <a:noFill/>
          <a:ln w="12700">
            <a:noFill/>
          </a:ln>
        </p:spPr>
      </p:pic>
      <p:sp>
        <p:nvSpPr>
          <p:cNvPr id="3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5" name="Picture 5" descr="Picture 5"/>
          <p:cNvPicPr/>
          <p:nvPr/>
        </p:nvPicPr>
        <p:blipFill>
          <a:blip r:embed="rId4"/>
          <a:stretch/>
        </p:blipFill>
        <p:spPr>
          <a:xfrm>
            <a:off x="554400" y="600120"/>
            <a:ext cx="232920" cy="192240"/>
          </a:xfrm>
          <a:prstGeom prst="rect">
            <a:avLst/>
          </a:prstGeom>
          <a:noFill/>
          <a:ln w="12700">
            <a:noFill/>
          </a:ln>
        </p:spPr>
      </p:pic>
      <p:sp>
        <p:nvSpPr>
          <p:cNvPr id="36" name="PlaceHolder 1"/>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708B4EBA-1AF0-4945-A7A4-0FF883AFB2B3}"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37" name="PlaceHolder 1"/>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0F085D1-BDBE-49D5-8745-04F0E467083A}"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30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77240">
              <a:lnSpc>
                <a:spcPct val="100000"/>
              </a:lnSpc>
              <a:buNone/>
              <a:tabLst>
                <a:tab pos="0" algn="l"/>
              </a:tabLst>
            </a:pPr>
            <a:r>
              <a:rPr lang="en-CA" sz="2550" b="0" u="none" strike="noStrike">
                <a:solidFill>
                  <a:srgbClr val="0F3999"/>
                </a:solidFill>
                <a:effectLst/>
                <a:uFillTx/>
                <a:latin typeface="Noto Sans Regular"/>
                <a:ea typeface="Noto Sans Regular"/>
              </a:rPr>
              <a:t>La paloma está a salvo mientras no permita que nada la detenga en su vuelo, o la atraiga hacia la tierra; pero si flaquea una vez, y emprende un vuelo más bajo, y su vigilante enemigo se abalanzará sobre su víctima. Una y otra vez hemos contemplado esta escena con un interés casi sin aliento, todas nuestras simpatías con la pequeña paloma. ¡Qué tristes nos habríamos sentido al verlo caer víctima del cruel halcón!</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94212"/>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77240">
              <a:lnSpc>
                <a:spcPct val="100000"/>
              </a:lnSpc>
              <a:buNone/>
              <a:tabLst>
                <a:tab pos="0" algn="l"/>
              </a:tabLst>
            </a:pPr>
            <a:r>
              <a:rPr lang="en-CA" sz="2550" b="0" u="none" strike="noStrike">
                <a:solidFill>
                  <a:srgbClr val="0F3999"/>
                </a:solidFill>
                <a:effectLst/>
                <a:uFillTx/>
                <a:latin typeface="Noto Sans Regular"/>
                <a:ea typeface="Noto Sans Regular"/>
              </a:rPr>
              <a:t>La paloma está a salvo mientras no permita que nada la detenga en su vuelo, o la atraiga hacia la tierra; pero si flaquea una vez, y emprende un vuelo más bajo, y su vigilante enemigo se abalanzará sobre su víctima. Una y otra vez hemos contemplado esta escena con un interés casi sin aliento, todas nuestras simpatías con la pequeña paloma. ¡Qué tristes nos habríamos sentido al verlo caer víctima del cruel halcón!</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95600">
              <a:lnSpc>
                <a:spcPct val="100000"/>
              </a:lnSpc>
              <a:buNone/>
              <a:tabLst>
                <a:tab pos="0" algn="l"/>
              </a:tabLst>
            </a:pPr>
            <a:r>
              <a:rPr lang="en-CA" sz="2610" b="0" u="none" strike="noStrike">
                <a:solidFill>
                  <a:srgbClr val="0F3999"/>
                </a:solidFill>
                <a:effectLst/>
                <a:uFillTx/>
                <a:latin typeface="Noto Sans Regular"/>
                <a:ea typeface="Noto Sans Regular"/>
              </a:rPr>
              <a:t>"Tenemos ante nosotros una guerra, un conflicto de por vida con Satanás y sus tentaciones seductoras. El enemigo usará cada argumento, cada engaño, para enredar el alma; Y a fin de ganar la corona de la vida, debemos hacer un esfuerzo ferviente y perseverante. No debemos despojarnos de la armadura ni abandonar el campo de batalla hasta que hayamos obtenido la victoria y podamos triunfar en nuestro Redentor.</a:t>
            </a:r>
            <a:endParaRPr lang="en-CA" sz="261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05400">
              <a:lnSpc>
                <a:spcPct val="100000"/>
              </a:lnSpc>
              <a:buNone/>
              <a:tabLst>
                <a:tab pos="0" algn="l"/>
              </a:tabLst>
            </a:pPr>
            <a:r>
              <a:rPr lang="en-CA" sz="2970" b="0" u="none" strike="noStrike">
                <a:solidFill>
                  <a:srgbClr val="0F3999"/>
                </a:solidFill>
                <a:effectLst/>
                <a:uFillTx/>
                <a:latin typeface="Noto Sans Regular"/>
                <a:ea typeface="Noto Sans Regular"/>
              </a:rPr>
              <a:t>"Mientras continuemos manteniendo nuestros ojos fijos en el Autor y Consumador de nuestra fe, estaremos a salvo. Pero nuestros afectos deben estar puestos en las cosas de arriba, no en las cosas de la tierra. Por la fe debemos elevarnos más y más alto en los logros de las gracias de Cristo.</a:t>
            </a:r>
            <a:endParaRPr lang="en-CA" sz="29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Al contemplar diariamente sus encantos incomparables, debemos crecer más y más en su gloriosa imagen. Mientras vivamos así en comunión con el Cielo, Satanás tenderá sus redes por nosotros en vano". 5</a:t>
            </a:r>
            <a:r>
              <a:rPr sz="3000"/>
              <a:t/>
            </a:r>
            <a:br>
              <a:rPr sz="3000"/>
            </a:b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68680">
              <a:lnSpc>
                <a:spcPct val="100000"/>
              </a:lnSpc>
              <a:buNone/>
              <a:tabLst>
                <a:tab pos="0" algn="l"/>
              </a:tabLst>
            </a:pPr>
            <a:r>
              <a:rPr lang="en-CA" sz="2850" b="0" u="none" strike="noStrike">
                <a:solidFill>
                  <a:srgbClr val="0F3999"/>
                </a:solidFill>
                <a:effectLst/>
                <a:uFillTx/>
                <a:latin typeface="Noto Sans Regular"/>
                <a:ea typeface="Noto Sans Regular"/>
              </a:rPr>
              <a:t>De hecho, como lo muestra la ilustración, así como el Padre y el Hijo no fallaron en la misión de rescatar a nuestra raza humana caída de la condenación de la destrucción eterna, tampoco el Espíritu Santo vacilará en este maravilloso plan de rescate a nuestro favor. El poder del Espíritu Santo se derramará según sea necesario sin medida, exactamente como se prometió.</a:t>
            </a:r>
            <a:endParaRPr lang="en-CA" sz="28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El espíritu santo al final</a:t>
            </a:r>
            <a:endParaRPr lang="en-CA" sz="3300" b="0" u="none" strike="noStrike">
              <a:solidFill>
                <a:srgbClr val="0F3999"/>
              </a:solidFill>
              <a:effectLst/>
              <a:uFillTx/>
              <a:latin typeface="Noto Sans Regular"/>
            </a:endParaRPr>
          </a:p>
        </p:txBody>
      </p:sp>
      <p:sp>
        <p:nvSpPr>
          <p:cNvPr id="64" name="The Holy Spirit is the main agent on earth to prepare God’s people for the conclusion of the work. This is why we need to ask for His baptism on a daily basis."/>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Espíritu Santo es el principal agente en la tierra para preparar al pueblo de Dios para la conclusión de la obra. Es por eso que necesitamos pedir Su bautismo a diario.</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"De las horas pasadas con Dios [Cristo, el Hijo del Hombre] salía de mañana en mañana, para llevar la luz del cielo a los hombres. Diariamente recibía un nuevo bautismo del Espíritu Santo". 6 Si Jesús necesitó este refrigerio, ¡cuánto más lo necesitamos nosotros en nuestro estado caído!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realidad, necesitamos la obra del Espíritu Santo en nuestra vida a lo largo de todo el proceso de nuestra salvación y para cumplir nuestro papel en la tarea de evangelizar al mundo entero.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Cristo dejó esta verdad muy clara a sus discípulos antes de ser llevado al cielo. Él prometió a Sus discípulos: "Recibiréis poder, después que el Espíritu Santo haya venido sobre vosotros, y me seréis testigos en Jerusalén, en toda Judea, en Samaria y hasta los confines de la tierra" (Hechos 1:8).</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1"/>
          <p:cNvSpPr/>
          <p:nvPr/>
        </p:nvSpPr>
        <p:spPr>
          <a:xfrm>
            <a:off x="672840" y="2108520"/>
            <a:ext cx="9599400" cy="252846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0" u="none" strike="noStrike" dirty="0" smtClean="0">
                <a:solidFill>
                  <a:srgbClr val="003BBB"/>
                </a:solidFill>
                <a:effectLst/>
                <a:uFillTx/>
                <a:latin typeface="Noto Sans Bold"/>
                <a:ea typeface="Noto Sans Bold"/>
              </a:rPr>
              <a:t>La Paloma </a:t>
            </a:r>
          </a:p>
          <a:p>
            <a:pPr defTabSz="914400">
              <a:lnSpc>
                <a:spcPct val="90000"/>
              </a:lnSpc>
              <a:tabLst>
                <a:tab pos="0" algn="l"/>
              </a:tabLst>
            </a:pPr>
            <a:r>
              <a:rPr lang="en-CA" sz="8800" dirty="0" smtClean="0">
                <a:solidFill>
                  <a:srgbClr val="003BBB"/>
                </a:solidFill>
                <a:latin typeface="Noto Sans Bold"/>
                <a:ea typeface="Noto Sans Bold"/>
              </a:rPr>
              <a:t>Celestial </a:t>
            </a:r>
            <a:endParaRPr lang="en-CA" sz="8800" b="0" u="none" strike="noStrike" dirty="0">
              <a:solidFill>
                <a:srgbClr val="000000"/>
              </a:solidFill>
              <a:effectLst/>
              <a:uFillTx/>
              <a:latin typeface="Arial"/>
            </a:endParaRPr>
          </a:p>
        </p:txBody>
      </p:sp>
      <p:sp>
        <p:nvSpPr>
          <p:cNvPr id="46" name="TextBox 8"/>
          <p:cNvSpPr/>
          <p:nvPr/>
        </p:nvSpPr>
        <p:spPr>
          <a:xfrm>
            <a:off x="915120" y="5390280"/>
            <a:ext cx="7586640" cy="421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b">
            <a:spAutoFit/>
          </a:bodyPr>
          <a:lstStyle/>
          <a:p>
            <a:pPr defTabSz="914400">
              <a:lnSpc>
                <a:spcPct val="100000"/>
              </a:lnSpc>
              <a:tabLst>
                <a:tab pos="0" algn="l"/>
              </a:tabLst>
            </a:pPr>
            <a:r>
              <a:rPr lang="en-CA" sz="1900" b="0" u="none" strike="noStrike" cap="all">
                <a:solidFill>
                  <a:srgbClr val="0F3999"/>
                </a:solidFill>
                <a:effectLst/>
                <a:uFillTx/>
                <a:latin typeface="Noto Sans Medium"/>
                <a:ea typeface="Noto Sans Medium"/>
              </a:rPr>
              <a:t>Por Davi p. Silva</a:t>
            </a:r>
            <a:endParaRPr lang="en-CA" sz="1900" b="0" u="none" strike="noStrike">
              <a:solidFill>
                <a:srgbClr val="000000"/>
              </a:solidFill>
              <a:effectLst/>
              <a:uFillTx/>
              <a:latin typeface="Arial"/>
            </a:endParaRPr>
          </a:p>
        </p:txBody>
      </p:sp>
      <p:sp>
        <p:nvSpPr>
          <p:cNvPr id="47" name="TextBox 8"/>
          <p:cNvSpPr/>
          <p:nvPr/>
        </p:nvSpPr>
        <p:spPr>
          <a:xfrm>
            <a:off x="9146160" y="602280"/>
            <a:ext cx="2631960" cy="383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spcBef>
                <a:spcPts val="1199"/>
              </a:spcBef>
              <a:tabLst>
                <a:tab pos="0" algn="l"/>
              </a:tabLst>
            </a:pPr>
            <a:r>
              <a:rPr lang="en-CA" sz="1700" b="0" u="none" strike="noStrike">
                <a:solidFill>
                  <a:srgbClr val="0F3999"/>
                </a:solidFill>
                <a:effectLst/>
                <a:uFillTx/>
                <a:latin typeface="Noto Sans Regular"/>
                <a:ea typeface="Noto Sans Regular"/>
              </a:rPr>
              <a:t>Sábado, 12 de julio de 2025</a:t>
            </a:r>
            <a:endParaRPr lang="en-CA" sz="1700" b="0" u="none" strike="noStrike">
              <a:solidFill>
                <a:srgbClr val="000000"/>
              </a:solidFill>
              <a:effectLst/>
              <a:uFillTx/>
              <a:latin typeface="Arial"/>
            </a:endParaRPr>
          </a:p>
        </p:txBody>
      </p:sp>
      <p:sp>
        <p:nvSpPr>
          <p:cNvPr id="5"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5"/>
                                        </p:tgtEl>
                                        <p:attrNameLst>
                                          <p:attrName>style.visibility</p:attrName>
                                        </p:attrNameLst>
                                      </p:cBhvr>
                                      <p:to>
                                        <p:strVal val="visible"/>
                                      </p:to>
                                    </p:set>
                                    <p:anim calcmode="lin" valueType="num">
                                      <p:cBhvr additive="repl">
                                        <p:cTn id="7" dur="1000" fill="hold"/>
                                        <p:tgtEl>
                                          <p:spTgt spid="45"/>
                                        </p:tgtEl>
                                        <p:attrNameLst>
                                          <p:attrName>ppt_x</p:attrName>
                                        </p:attrNameLst>
                                      </p:cBhvr>
                                      <p:tavLst>
                                        <p:tav tm="0">
                                          <p:val>
                                            <p:strVal val="#ppt_x"/>
                                          </p:val>
                                        </p:tav>
                                        <p:tav tm="100000">
                                          <p:val>
                                            <p:strVal val="#ppt_x"/>
                                          </p:val>
                                        </p:tav>
                                      </p:tavLst>
                                    </p:anim>
                                    <p:anim calcmode="lin" valueType="num">
                                      <p:cBhvr additive="repl">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"Y he aquí, yo envío sobre vosotros la promesa de mi Padre, pero quedaos en la ciudad de Jerusalén hasta que seáis investidos de poder de lo alto" (Lucas 24:49).</a:t>
            </a:r>
            <a:r>
              <a:rPr sz="3000"/>
              <a:t/>
            </a:r>
            <a:br>
              <a:rPr sz="3000"/>
            </a:b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¿Quién nos bautiza con el Espíritu Santo? Cuando los escribas y fariseos le preguntaron acerca de su misión, Juan el Bautista les dijo acerca de Cristo: "A la verdad yo os bautizo con agua para arrepentimiento, pero el que viene después de mí es más poderoso que yo, cuyos zapatos no soy digno de llevar;</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él os bautizará en el Espíritu Santo y en fuego, cuyo abanico está en su mano, y limpiará su suelo y recogerá su trigo en el granero; pero quemará la paja con fuego inextinguible" (Mateo 3:11, 12).</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2730" b="0" u="none" strike="noStrike">
                <a:solidFill>
                  <a:srgbClr val="0F3999"/>
                </a:solidFill>
                <a:effectLst/>
                <a:uFillTx/>
                <a:latin typeface="Noto Sans Regular"/>
                <a:ea typeface="Noto Sans Regular"/>
              </a:rPr>
              <a:t>Jesús es el que bautiza a Sus hijos con el Espíritu Santo. ¿Cuándo necesitamos ser bautizados con la paloma celestial? De hecho, se trata de una necesidad diaria. Como se mencionó, necesitamos esta investidura de poder divino todos los días, tanto para nuestra propia conversión como para alcanzar nuevas almas para el reino de Dios.</a:t>
            </a:r>
            <a:r>
              <a:rPr sz="2730"/>
              <a:t/>
            </a:r>
            <a:br>
              <a:rPr sz="2730"/>
            </a:br>
            <a:endParaRPr lang="en-CA" sz="27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El profeta Zacarías escribió: "Pedid al Señor lluvia en el tiempo de la lluvia tardía; y Jehová hará nubes resplandecientes y les dará lluvias a cada uno de los que pasten en el campo" (Zacarías 10:1).</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¿Cuándo es el tiempo de las últimas lluvias?</a:t>
            </a:r>
            <a:endParaRPr lang="en-CA" sz="3200" b="0" u="none" strike="noStrike">
              <a:solidFill>
                <a:srgbClr val="0F3999"/>
              </a:solidFill>
              <a:effectLst/>
              <a:uFillTx/>
              <a:latin typeface="Noto Sans Regular"/>
            </a:endParaRPr>
          </a:p>
        </p:txBody>
      </p:sp>
      <p:sp>
        <p:nvSpPr>
          <p:cNvPr id="74" name="“The third angel’s message is swelling into a loud cry, and you must not feel at liberty to neglect the present duty, and still entertain the idea that at some future time you will be the recipients of great blessing, when without any effort on your part"/>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"El mensaje del tercer ángel se está convirtiendo en un fuerte clamor, y no debéis sentiros en libertad de descuidar el deber presente, y aun así abrigar la idea de que en algún tiempo futuro seréis los receptores de una gran bendición, cuando sin ningún esfuerzo de vuestra parte tenga lugar un maravilloso avivamiento.</a:t>
            </a:r>
            <a:endParaRPr lang="en-CA" sz="255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Hoy debéis entregaros a Dios, para que Él haga de vosotros vasos para honra, y sea digno de Su servicio. Hoy debes entregarte a Dios, para que seas vaciado de ti mismo, vaciado de envidia, celos, malos engaños, contiendas, todo lo que sea deshonroso para Dios.</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Hoy has de purificar tu vaso para que esté listo para el rocío celestial, listo para las lluvias de la lluvia tardía; porque vendrá la lluvia tardía, y la bendición de Dios llenará a toda alma purificada de toda contaminación.</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Es nuestra obra hoy rendir nuestras almas a Cristo, a fin de que seamos aptos para el tiempo de refrescarnos de la presencia del Señor, aptos para el bautismo del Espíritu Santo". 7</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000" b="0" u="none" strike="noStrike" cap="all">
                <a:solidFill>
                  <a:srgbClr val="0F3999"/>
                </a:solidFill>
                <a:effectLst/>
                <a:uFillTx/>
                <a:latin typeface="Noto Sans Bold"/>
                <a:ea typeface="Noto Sans Bold"/>
              </a:rPr>
              <a:t>¿Cuáles son las condiciones para recibir el bautismo del Espíritu Santo?</a:t>
            </a:r>
            <a:endParaRPr lang="en-CA" sz="3000" b="0" u="none" strike="noStrike">
              <a:solidFill>
                <a:srgbClr val="0F3999"/>
              </a:solidFill>
              <a:effectLst/>
              <a:uFillTx/>
              <a:latin typeface="Noto Sans Regular"/>
            </a:endParaRPr>
          </a:p>
        </p:txBody>
      </p:sp>
      <p:sp>
        <p:nvSpPr>
          <p:cNvPr id="79" name="The prophet Hosea presents the basic conditions for us to receive the power of the Holy Spirit during the time of the latter rain:"/>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000" b="0" u="none" strike="noStrike">
              <a:solidFill>
                <a:srgbClr val="000000"/>
              </a:solidFill>
              <a:effectLst/>
              <a:uFillTx/>
              <a:latin typeface="Arial"/>
            </a:endParaRPr>
          </a:p>
          <a:p>
            <a:pPr defTabSz="914400">
              <a:lnSpc>
                <a:spcPct val="100000"/>
              </a:lnSpc>
              <a:tabLst>
                <a:tab pos="0" algn="l"/>
              </a:tabLst>
            </a:pPr>
            <a:r>
              <a:rPr sz="3000"/>
              <a:t/>
            </a:r>
            <a:br>
              <a:rPr sz="3000"/>
            </a:br>
            <a:endParaRPr lang="en-CA" sz="3000" b="0" u="none" strike="noStrike">
              <a:solidFill>
                <a:srgbClr val="000000"/>
              </a:solidFill>
              <a:effectLst/>
              <a:uFillTx/>
              <a:latin typeface="Arial"/>
            </a:endParaRPr>
          </a:p>
          <a:p>
            <a:pPr defTabSz="914400">
              <a:lnSpc>
                <a:spcPct val="100000"/>
              </a:lnSpc>
              <a:tabLst>
                <a:tab pos="0" algn="l"/>
              </a:tabLst>
            </a:pPr>
            <a:r>
              <a:rPr lang="en-CA" sz="2800" b="0" u="none" strike="noStrike">
                <a:solidFill>
                  <a:srgbClr val="0F3999"/>
                </a:solidFill>
                <a:effectLst/>
                <a:uFillTx/>
                <a:latin typeface="Noto Sans Regular"/>
                <a:ea typeface="Noto Sans Regular"/>
              </a:rPr>
              <a:t>El profeta Oseas presenta las condiciones básicas para que recibamos el poder del Espíritu Santo durante el tiempo de la lluvia tardía:</a:t>
            </a:r>
            <a:endParaRPr lang="en-CA" sz="28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La presencia de la Divinidad</a:t>
            </a:r>
            <a:endParaRPr lang="en-CA" sz="3300" b="0" u="none" strike="noStrike">
              <a:solidFill>
                <a:srgbClr val="0F3999"/>
              </a:solidFill>
              <a:effectLst/>
              <a:uFillTx/>
              <a:latin typeface="Noto Sans Regular"/>
            </a:endParaRPr>
          </a:p>
        </p:txBody>
      </p:sp>
      <p:sp>
        <p:nvSpPr>
          <p:cNvPr id="49" name="The whole Godhead is involved in the plan of our salvation. We read that “the Godhead was stirred with pity for the race, and the Father, the Son, and the Holy Spirit gave Themselves to the working out of the plan of redemption.”1"/>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96040">
              <a:lnSpc>
                <a:spcPct val="100000"/>
              </a:lnSpc>
              <a:tabLst>
                <a:tab pos="0" algn="l"/>
              </a:tabLst>
            </a:pPr>
            <a:endParaRPr lang="en-CA" sz="2940" b="0" u="none" strike="noStrike" dirty="0">
              <a:solidFill>
                <a:srgbClr val="000000"/>
              </a:solidFill>
              <a:effectLst/>
              <a:uFillTx/>
              <a:latin typeface="Arial"/>
            </a:endParaRPr>
          </a:p>
          <a:p>
            <a:pPr defTabSz="896040">
              <a:lnSpc>
                <a:spcPct val="100000"/>
              </a:lnSpc>
              <a:tabLst>
                <a:tab pos="0" algn="l"/>
              </a:tabLst>
            </a:pPr>
            <a:endParaRPr lang="en-CA" sz="2940" b="0" u="none" strike="noStrike" dirty="0">
              <a:solidFill>
                <a:srgbClr val="000000"/>
              </a:solidFill>
              <a:effectLst/>
              <a:uFillTx/>
              <a:latin typeface="Arial"/>
            </a:endParaRPr>
          </a:p>
          <a:p>
            <a:pPr defTabSz="896040">
              <a:lnSpc>
                <a:spcPct val="100000"/>
              </a:lnSpc>
              <a:tabLst>
                <a:tab pos="0" algn="l"/>
              </a:tabLst>
            </a:pPr>
            <a:r>
              <a:rPr lang="en-CA" sz="2940" b="0" u="none" strike="noStrike" dirty="0">
                <a:solidFill>
                  <a:srgbClr val="0F3999"/>
                </a:solidFill>
                <a:effectLst/>
                <a:uFillTx/>
                <a:latin typeface="Noto Sans Regular"/>
                <a:ea typeface="Noto Sans Regular"/>
              </a:rPr>
              <a:t>Toda la </a:t>
            </a:r>
            <a:r>
              <a:rPr lang="en-CA" sz="2940" b="0" u="none" strike="noStrike" dirty="0" err="1" smtClean="0">
                <a:solidFill>
                  <a:srgbClr val="0F3999"/>
                </a:solidFill>
                <a:effectLst/>
                <a:uFillTx/>
                <a:latin typeface="Noto Sans Regular"/>
                <a:ea typeface="Noto Sans Regular"/>
              </a:rPr>
              <a:t>Divinidad</a:t>
            </a:r>
            <a:r>
              <a:rPr lang="en-CA" sz="2940" b="0" u="none" strike="noStrike" dirty="0" smtClean="0">
                <a:solidFill>
                  <a:srgbClr val="0F3999"/>
                </a:solidFill>
                <a:effectLst/>
                <a:uFillTx/>
                <a:latin typeface="Noto Sans Regular"/>
                <a:ea typeface="Noto Sans Regular"/>
              </a:rPr>
              <a:t> </a:t>
            </a:r>
            <a:r>
              <a:rPr lang="en-CA" sz="2940" b="0" u="none" strike="noStrike" dirty="0" err="1">
                <a:solidFill>
                  <a:srgbClr val="0F3999"/>
                </a:solidFill>
                <a:effectLst/>
                <a:uFillTx/>
                <a:latin typeface="Noto Sans Regular"/>
                <a:ea typeface="Noto Sans Regular"/>
              </a:rPr>
              <a:t>está</a:t>
            </a:r>
            <a:r>
              <a:rPr lang="en-CA" sz="2940" b="0" u="none" strike="noStrike" dirty="0">
                <a:solidFill>
                  <a:srgbClr val="0F3999"/>
                </a:solidFill>
                <a:effectLst/>
                <a:uFillTx/>
                <a:latin typeface="Noto Sans Regular"/>
                <a:ea typeface="Noto Sans Regular"/>
              </a:rPr>
              <a:t> </a:t>
            </a:r>
            <a:r>
              <a:rPr lang="en-CA" sz="2940" b="0" u="none" strike="noStrike" dirty="0" err="1">
                <a:solidFill>
                  <a:srgbClr val="0F3999"/>
                </a:solidFill>
                <a:effectLst/>
                <a:uFillTx/>
                <a:latin typeface="Noto Sans Regular"/>
                <a:ea typeface="Noto Sans Regular"/>
              </a:rPr>
              <a:t>involucrada</a:t>
            </a:r>
            <a:r>
              <a:rPr lang="en-CA" sz="2940" b="0" u="none" strike="noStrike" dirty="0">
                <a:solidFill>
                  <a:srgbClr val="0F3999"/>
                </a:solidFill>
                <a:effectLst/>
                <a:uFillTx/>
                <a:latin typeface="Noto Sans Regular"/>
                <a:ea typeface="Noto Sans Regular"/>
              </a:rPr>
              <a:t> en el plan de </a:t>
            </a:r>
            <a:r>
              <a:rPr lang="en-CA" sz="2940" b="0" u="none" strike="noStrike" dirty="0" err="1">
                <a:solidFill>
                  <a:srgbClr val="0F3999"/>
                </a:solidFill>
                <a:effectLst/>
                <a:uFillTx/>
                <a:latin typeface="Noto Sans Regular"/>
                <a:ea typeface="Noto Sans Regular"/>
              </a:rPr>
              <a:t>nuestra</a:t>
            </a:r>
            <a:r>
              <a:rPr lang="en-CA" sz="2940" b="0" u="none" strike="noStrike" dirty="0">
                <a:solidFill>
                  <a:srgbClr val="0F3999"/>
                </a:solidFill>
                <a:effectLst/>
                <a:uFillTx/>
                <a:latin typeface="Noto Sans Regular"/>
                <a:ea typeface="Noto Sans Regular"/>
              </a:rPr>
              <a:t> </a:t>
            </a:r>
            <a:r>
              <a:rPr lang="en-CA" sz="2940" b="0" u="none" strike="noStrike" dirty="0" err="1">
                <a:solidFill>
                  <a:srgbClr val="0F3999"/>
                </a:solidFill>
                <a:effectLst/>
                <a:uFillTx/>
                <a:latin typeface="Noto Sans Regular"/>
                <a:ea typeface="Noto Sans Regular"/>
              </a:rPr>
              <a:t>salvación</a:t>
            </a:r>
            <a:r>
              <a:rPr lang="en-CA" sz="2940" b="0" u="none" strike="noStrike" dirty="0">
                <a:solidFill>
                  <a:srgbClr val="0F3999"/>
                </a:solidFill>
                <a:effectLst/>
                <a:uFillTx/>
                <a:latin typeface="Noto Sans Regular"/>
                <a:ea typeface="Noto Sans Regular"/>
              </a:rPr>
              <a:t>. </a:t>
            </a:r>
            <a:r>
              <a:rPr lang="en-CA" sz="2940" b="0" u="none" strike="noStrike" dirty="0" err="1">
                <a:solidFill>
                  <a:srgbClr val="0F3999"/>
                </a:solidFill>
                <a:effectLst/>
                <a:uFillTx/>
                <a:latin typeface="Noto Sans Regular"/>
                <a:ea typeface="Noto Sans Regular"/>
              </a:rPr>
              <a:t>Leemos</a:t>
            </a:r>
            <a:r>
              <a:rPr lang="en-CA" sz="2940" b="0" u="none" strike="noStrike" dirty="0">
                <a:solidFill>
                  <a:srgbClr val="0F3999"/>
                </a:solidFill>
                <a:effectLst/>
                <a:uFillTx/>
                <a:latin typeface="Noto Sans Regular"/>
                <a:ea typeface="Noto Sans Regular"/>
              </a:rPr>
              <a:t> </a:t>
            </a:r>
            <a:r>
              <a:rPr lang="en-CA" sz="2940" b="0" u="none" strike="noStrike" dirty="0" err="1">
                <a:solidFill>
                  <a:srgbClr val="0F3999"/>
                </a:solidFill>
                <a:effectLst/>
                <a:uFillTx/>
                <a:latin typeface="Noto Sans Regular"/>
                <a:ea typeface="Noto Sans Regular"/>
              </a:rPr>
              <a:t>que</a:t>
            </a:r>
            <a:r>
              <a:rPr lang="en-CA" sz="2940" b="0" u="none" strike="noStrike" dirty="0">
                <a:solidFill>
                  <a:srgbClr val="0F3999"/>
                </a:solidFill>
                <a:effectLst/>
                <a:uFillTx/>
                <a:latin typeface="Noto Sans Regular"/>
                <a:ea typeface="Noto Sans Regular"/>
              </a:rPr>
              <a:t> "la </a:t>
            </a:r>
            <a:r>
              <a:rPr lang="en-CA" sz="2940" b="0" u="none" strike="noStrike" dirty="0" err="1">
                <a:solidFill>
                  <a:srgbClr val="0F3999"/>
                </a:solidFill>
                <a:effectLst/>
                <a:uFillTx/>
                <a:latin typeface="Noto Sans Regular"/>
                <a:ea typeface="Noto Sans Regular"/>
              </a:rPr>
              <a:t>Deidad</a:t>
            </a:r>
            <a:r>
              <a:rPr lang="en-CA" sz="2940" b="0" u="none" strike="noStrike" dirty="0">
                <a:solidFill>
                  <a:srgbClr val="0F3999"/>
                </a:solidFill>
                <a:effectLst/>
                <a:uFillTx/>
                <a:latin typeface="Noto Sans Regular"/>
                <a:ea typeface="Noto Sans Regular"/>
              </a:rPr>
              <a:t> se </a:t>
            </a:r>
            <a:r>
              <a:rPr lang="en-CA" sz="2940" b="0" u="none" strike="noStrike" dirty="0" err="1">
                <a:solidFill>
                  <a:srgbClr val="0F3999"/>
                </a:solidFill>
                <a:effectLst/>
                <a:uFillTx/>
                <a:latin typeface="Noto Sans Regular"/>
                <a:ea typeface="Noto Sans Regular"/>
              </a:rPr>
              <a:t>compadeció</a:t>
            </a:r>
            <a:r>
              <a:rPr lang="en-CA" sz="2940" b="0" u="none" strike="noStrike" dirty="0">
                <a:solidFill>
                  <a:srgbClr val="0F3999"/>
                </a:solidFill>
                <a:effectLst/>
                <a:uFillTx/>
                <a:latin typeface="Noto Sans Regular"/>
                <a:ea typeface="Noto Sans Regular"/>
              </a:rPr>
              <a:t> de la </a:t>
            </a:r>
            <a:r>
              <a:rPr lang="en-CA" sz="2940" b="0" u="none" strike="noStrike" dirty="0" err="1">
                <a:solidFill>
                  <a:srgbClr val="0F3999"/>
                </a:solidFill>
                <a:effectLst/>
                <a:uFillTx/>
                <a:latin typeface="Noto Sans Regular"/>
                <a:ea typeface="Noto Sans Regular"/>
              </a:rPr>
              <a:t>raza</a:t>
            </a:r>
            <a:r>
              <a:rPr lang="en-CA" sz="2940" b="0" u="none" strike="noStrike" dirty="0">
                <a:solidFill>
                  <a:srgbClr val="0F3999"/>
                </a:solidFill>
                <a:effectLst/>
                <a:uFillTx/>
                <a:latin typeface="Noto Sans Regular"/>
                <a:ea typeface="Noto Sans Regular"/>
              </a:rPr>
              <a:t>, y el Padre, el </a:t>
            </a:r>
            <a:r>
              <a:rPr lang="en-CA" sz="2940" b="0" u="none" strike="noStrike" dirty="0" err="1">
                <a:solidFill>
                  <a:srgbClr val="0F3999"/>
                </a:solidFill>
                <a:effectLst/>
                <a:uFillTx/>
                <a:latin typeface="Noto Sans Regular"/>
                <a:ea typeface="Noto Sans Regular"/>
              </a:rPr>
              <a:t>Hijo</a:t>
            </a:r>
            <a:r>
              <a:rPr lang="en-CA" sz="2940" b="0" u="none" strike="noStrike" dirty="0">
                <a:solidFill>
                  <a:srgbClr val="0F3999"/>
                </a:solidFill>
                <a:effectLst/>
                <a:uFillTx/>
                <a:latin typeface="Noto Sans Regular"/>
                <a:ea typeface="Noto Sans Regular"/>
              </a:rPr>
              <a:t> y el </a:t>
            </a:r>
            <a:r>
              <a:rPr lang="en-CA" sz="2940" b="0" u="none" strike="noStrike" dirty="0" err="1">
                <a:solidFill>
                  <a:srgbClr val="0F3999"/>
                </a:solidFill>
                <a:effectLst/>
                <a:uFillTx/>
                <a:latin typeface="Noto Sans Regular"/>
                <a:ea typeface="Noto Sans Regular"/>
              </a:rPr>
              <a:t>Espíritu</a:t>
            </a:r>
            <a:r>
              <a:rPr lang="en-CA" sz="2940" b="0" u="none" strike="noStrike" dirty="0">
                <a:solidFill>
                  <a:srgbClr val="0F3999"/>
                </a:solidFill>
                <a:effectLst/>
                <a:uFillTx/>
                <a:latin typeface="Noto Sans Regular"/>
                <a:ea typeface="Noto Sans Regular"/>
              </a:rPr>
              <a:t> Santo se </a:t>
            </a:r>
            <a:r>
              <a:rPr lang="en-CA" sz="2940" b="0" u="none" strike="noStrike" dirty="0" err="1">
                <a:solidFill>
                  <a:srgbClr val="0F3999"/>
                </a:solidFill>
                <a:effectLst/>
                <a:uFillTx/>
                <a:latin typeface="Noto Sans Regular"/>
                <a:ea typeface="Noto Sans Regular"/>
              </a:rPr>
              <a:t>entregaron</a:t>
            </a:r>
            <a:r>
              <a:rPr lang="en-CA" sz="2940" b="0" u="none" strike="noStrike" dirty="0">
                <a:solidFill>
                  <a:srgbClr val="0F3999"/>
                </a:solidFill>
                <a:effectLst/>
                <a:uFillTx/>
                <a:latin typeface="Noto Sans Regular"/>
                <a:ea typeface="Noto Sans Regular"/>
              </a:rPr>
              <a:t> a la </a:t>
            </a:r>
            <a:r>
              <a:rPr lang="en-CA" sz="2940" b="0" u="none" strike="noStrike" dirty="0" err="1">
                <a:solidFill>
                  <a:srgbClr val="0F3999"/>
                </a:solidFill>
                <a:effectLst/>
                <a:uFillTx/>
                <a:latin typeface="Noto Sans Regular"/>
                <a:ea typeface="Noto Sans Regular"/>
              </a:rPr>
              <a:t>realización</a:t>
            </a:r>
            <a:r>
              <a:rPr lang="en-CA" sz="2940" b="0" u="none" strike="noStrike" dirty="0">
                <a:solidFill>
                  <a:srgbClr val="0F3999"/>
                </a:solidFill>
                <a:effectLst/>
                <a:uFillTx/>
                <a:latin typeface="Noto Sans Regular"/>
                <a:ea typeface="Noto Sans Regular"/>
              </a:rPr>
              <a:t> del plan de </a:t>
            </a:r>
            <a:r>
              <a:rPr lang="en-CA" sz="2940" b="0" u="none" strike="noStrike" dirty="0" err="1">
                <a:solidFill>
                  <a:srgbClr val="0F3999"/>
                </a:solidFill>
                <a:effectLst/>
                <a:uFillTx/>
                <a:latin typeface="Noto Sans Regular"/>
                <a:ea typeface="Noto Sans Regular"/>
              </a:rPr>
              <a:t>redención</a:t>
            </a:r>
            <a:r>
              <a:rPr lang="en-CA" sz="2940" b="0" u="none" strike="noStrike" dirty="0">
                <a:solidFill>
                  <a:srgbClr val="0F3999"/>
                </a:solidFill>
                <a:effectLst/>
                <a:uFillTx/>
                <a:latin typeface="Noto Sans Regular"/>
                <a:ea typeface="Noto Sans Regular"/>
              </a:rPr>
              <a:t>". 1</a:t>
            </a:r>
            <a:endParaRPr lang="en-CA" sz="2940" b="0" u="none" strike="noStrike" dirty="0">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"Iré y volveré a mi lugar, hasta que reconozcan su ofensa, y busquen mi rostro; en su aflicción me buscarán de madrugada. Venid, y volvámonos al Señor, porque él ha desgarrado, y él nos sanará; Él ha herido, y nos vendará.</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A los dos días nos dará vida, y al tercer día nos resucitará, y viviremos delante de él. Entonces sabremos, si seguimos conociendo al Señor: su salida está preparada como la mañana; y vendrá a nosotros como la lluvia, como la lluvia tardía y temprana a la tierra" (Oseas 5:15; 6:1–3).</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estas Escrituras, encontramos las siguientes condiciones que deben cumplirse para recibir la lluvia tardía: Rendición total</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"Cristo ha prometido el don del Espíritu Santo a su iglesia, y la promesa nos pertenece tanto como a los primeros discípulos. Pero como cualquier otra promesa, se da con condiciones. Hay muchos que creen y profesan reclamar la promesa del Señor;</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hablan de Cristo y del Espíritu Santo, pero no reciben ningún beneficio. No entregan el alma para ser guiada y controlada por los agentes divinos. No podemos usar el Espíritu Santo. El Espíritu es para usarnos.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 través del Espíritu, Dios obra en su pueblo "el querer y el hacer por su buena voluntad" (Filipenses 2:13). Pero muchos no se someterán a esto. Quieren manejarse a sí mismos. Esta es la razón por la que no reciben el don celestial.</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Solo a aquellos que esperan humildemente en Dios, que velan por Su guía y gracia, se les da el Espíritu. El poder de Dios espera su demanda y recepción. Esta bendición prometida, reclamada por la fe, trae consigo todas las demás bendiciones.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Se da de acuerdo con las riquezas de la gracia de Cristo, y Él está listo para suplir a cada alma de acuerdo con la capacidad de recibir". 9</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"Muchos, en gran medida, no han recibido la lluvia anterior. No han obtenido todos los beneficios que Dios les ha provisto. Esperan que la falta sea suplida por las lluvias tardías. Cuando la más rica abundancia de gracia sea otorgada, tienen la intención de abrir sus corazones para recibirla.</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Están cometiendo un terrible error. La obra que Dios ha comenzado en el corazón humano al dar Su luz y conocimiento debe seguir adelante continuamente. Cada individuo debe darse cuenta de su propia necesidad. El corazón debe ser vaciado de toda impureza y purificado para que el Espíritu habite.</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77240">
              <a:lnSpc>
                <a:spcPct val="100000"/>
              </a:lnSpc>
              <a:buNone/>
              <a:tabLst>
                <a:tab pos="0" algn="l"/>
              </a:tabLst>
            </a:pPr>
            <a:r>
              <a:rPr lang="en-CA" sz="2550" b="0" u="none" strike="noStrike">
                <a:solidFill>
                  <a:srgbClr val="0F3999"/>
                </a:solidFill>
                <a:effectLst/>
                <a:uFillTx/>
                <a:latin typeface="Noto Sans Regular"/>
                <a:ea typeface="Noto Sans Regular"/>
              </a:rPr>
              <a:t>"El Señor había prometido darle a Juan [el Bautista] una señal para que supiera quién era el Mesías, y ahora, cuando Jesús subió del agua, se le dio la señal prometida; porque vio los cielos abiertos, y el Espíritu de Dios, como una paloma de oro bruñido, se cernía sobre la cabeza de Cristo, y venía una voz del cielo que decía: Este es mi Hijo amado, en quien tengo complacencia. ”2</a:t>
            </a:r>
            <a:endParaRPr lang="en-CA" sz="255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Fue por medio de la confesión y el abandono del pecado, por la oración ferviente y la consagración de sí mismos a Dios, que los primeros discípulos se prepararon para el derramamiento del Espíritu Santo en el Día de Pentecostés. La misma obra, sólo que en mayor grado, debe hacerse ahora.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Entonces el agente humano sólo tenía que pedir la bendición y esperar a que el Señor perfeccionara la obra concerniente a él. Es Dios quien comenzó la obra, y Él terminará Su obra, completando al hombre en Jesucristo. Pero no debe descuidarse la gracia representada por la lluvia anterior.</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Solo aquellos que están viviendo de acuerdo con la luz que tienen recibirán mayor luz. A menos que avancemos diariamente en la ejemplificación de las virtudes cristianas activas, no reconoceremos las manifestaciones del Espíritu Santo en la lluvia tardía. Puede estar cayendo sobre los corazones de todos los que nos rodean, pero no lo discerniremos ni lo recibiremos.</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ningún momento de nuestra experiencia podemos prescindir de la ayuda de aquello que nos permite hacer la primera salida. Las bendiciones recibidas bajo la lluvia anterior son necesarias para nosotros hasta el fin. Sin embargo, esto por sí solo no será suficiente.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Aunque apreciamos la bendición de la lluvia temprana, no debemos, por otra parte, perder de vista el hecho de que sin la lluvia tardía para llenar las espigas y madurar el grano, la cosecha no estará lista para la hoz, y el trabajo del sembrador habrá sido en vano.</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La gracia divina es necesaria al principio, la gracia divina a cada paso de avance, y sólo la gracia divina puede completar la obra. No hay lugar para que descansemos en una actitud descuidada. Nunca debemos olvidar las advertencias de Cristo: 'Velad en oración', 'Velad, ... y rezar siempre'.</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Una conexión con la agencia divina en cada momento es esencial para nuestro progreso. Es posible que hayamos tenido una medida del Espíritu de Dios, pero por medio de la oración y la fe debemos buscar continuamente más del Espíritu. No será bueno que cesemos en nuestros esfuerzos.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Si no progresamos, si no nos colocamos en una actitud para recibir tanto la lluvia temprana como la tardía, perderemos nuestras almas, y la responsabilidad recaerá en nuestra propia puerta". 10</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86240">
              <a:lnSpc>
                <a:spcPct val="100000"/>
              </a:lnSpc>
              <a:buNone/>
              <a:tabLst>
                <a:tab pos="0" algn="l"/>
              </a:tabLst>
            </a:pPr>
            <a:r>
              <a:rPr lang="en-CA" sz="2580" b="0" u="none" strike="noStrike">
                <a:solidFill>
                  <a:srgbClr val="0F3999"/>
                </a:solidFill>
                <a:effectLst/>
                <a:uFillTx/>
                <a:latin typeface="Noto Sans Regular"/>
                <a:ea typeface="Noto Sans Regular"/>
              </a:rPr>
              <a:t>Ahora, cuando nosotros, como iglesia mundial, estamos completando 100 años de existencia desde que fuimos organizados oficialmente, ya es hora de tomar en serio la tarea que tenemos por delante. Ya es hora de asegurar nuestro llamado y elección y mantener una conexión vital con el Señor, para que "el que comenzó en vosotros la buena obra, la perfeccione hasta el día de Jesucristo" (Filipenses 1:6).</a:t>
            </a:r>
            <a:endParaRPr lang="en-CA" sz="25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dirty="0" err="1">
                <a:solidFill>
                  <a:srgbClr val="0F3999"/>
                </a:solidFill>
                <a:effectLst/>
                <a:uFillTx/>
                <a:latin typeface="Noto Sans Regular"/>
                <a:ea typeface="Noto Sans Regular"/>
              </a:rPr>
              <a:t>Es</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hora</a:t>
            </a:r>
            <a:r>
              <a:rPr lang="en-CA" sz="3000" b="0" u="none" strike="noStrike" dirty="0">
                <a:solidFill>
                  <a:srgbClr val="0F3999"/>
                </a:solidFill>
                <a:effectLst/>
                <a:uFillTx/>
                <a:latin typeface="Noto Sans Regular"/>
                <a:ea typeface="Noto Sans Regular"/>
              </a:rPr>
              <a:t> de </a:t>
            </a:r>
            <a:r>
              <a:rPr lang="en-CA" sz="3000" b="0" u="none" strike="noStrike" dirty="0" err="1">
                <a:solidFill>
                  <a:srgbClr val="0F3999"/>
                </a:solidFill>
                <a:effectLst/>
                <a:uFillTx/>
                <a:latin typeface="Noto Sans Regular"/>
                <a:ea typeface="Noto Sans Regular"/>
              </a:rPr>
              <a:t>decir</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adiós</a:t>
            </a:r>
            <a:r>
              <a:rPr lang="en-CA" sz="3000" b="0" u="none" strike="noStrike" dirty="0">
                <a:solidFill>
                  <a:srgbClr val="0F3999"/>
                </a:solidFill>
                <a:effectLst/>
                <a:uFillTx/>
                <a:latin typeface="Noto Sans Regular"/>
                <a:ea typeface="Noto Sans Regular"/>
              </a:rPr>
              <a:t> a </a:t>
            </a:r>
            <a:r>
              <a:rPr lang="en-CA" sz="3000" b="0" u="none" strike="noStrike" dirty="0" err="1">
                <a:solidFill>
                  <a:srgbClr val="0F3999"/>
                </a:solidFill>
                <a:effectLst/>
                <a:uFillTx/>
                <a:latin typeface="Noto Sans Regular"/>
                <a:ea typeface="Noto Sans Regular"/>
              </a:rPr>
              <a:t>este</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mundo</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malvado</a:t>
            </a:r>
            <a:r>
              <a:rPr lang="en-CA" sz="3000" b="0" u="none" strike="noStrike" dirty="0">
                <a:solidFill>
                  <a:srgbClr val="0F3999"/>
                </a:solidFill>
                <a:effectLst/>
                <a:uFillTx/>
                <a:latin typeface="Noto Sans Regular"/>
                <a:ea typeface="Noto Sans Regular"/>
              </a:rPr>
              <a:t> y </a:t>
            </a:r>
            <a:r>
              <a:rPr lang="en-CA" sz="3000" b="0" u="none" strike="noStrike" dirty="0" err="1">
                <a:solidFill>
                  <a:srgbClr val="0F3999"/>
                </a:solidFill>
                <a:effectLst/>
                <a:uFillTx/>
                <a:latin typeface="Noto Sans Regular"/>
                <a:ea typeface="Noto Sans Regular"/>
              </a:rPr>
              <a:t>estar</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listos</a:t>
            </a:r>
            <a:r>
              <a:rPr lang="en-CA" sz="3000" b="0" u="none" strike="noStrike" dirty="0">
                <a:solidFill>
                  <a:srgbClr val="0F3999"/>
                </a:solidFill>
                <a:effectLst/>
                <a:uFillTx/>
                <a:latin typeface="Noto Sans Regular"/>
                <a:ea typeface="Noto Sans Regular"/>
              </a:rPr>
              <a:t> para la </a:t>
            </a:r>
            <a:r>
              <a:rPr lang="en-CA" sz="3000" b="0" u="none" strike="noStrike" dirty="0" err="1">
                <a:solidFill>
                  <a:srgbClr val="0F3999"/>
                </a:solidFill>
                <a:effectLst/>
                <a:uFillTx/>
                <a:latin typeface="Noto Sans Regular"/>
                <a:ea typeface="Noto Sans Regular"/>
              </a:rPr>
              <a:t>pronta</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venida</a:t>
            </a:r>
            <a:r>
              <a:rPr lang="en-CA" sz="3000" b="0" u="none" strike="noStrike" dirty="0">
                <a:solidFill>
                  <a:srgbClr val="0F3999"/>
                </a:solidFill>
                <a:effectLst/>
                <a:uFillTx/>
                <a:latin typeface="Noto Sans Regular"/>
                <a:ea typeface="Noto Sans Regular"/>
              </a:rPr>
              <a:t> de </a:t>
            </a:r>
            <a:r>
              <a:rPr lang="en-CA" sz="3000" b="0" u="none" strike="noStrike" dirty="0" err="1">
                <a:solidFill>
                  <a:srgbClr val="0F3999"/>
                </a:solidFill>
                <a:effectLst/>
                <a:uFillTx/>
                <a:latin typeface="Noto Sans Regular"/>
                <a:ea typeface="Noto Sans Regular"/>
              </a:rPr>
              <a:t>Jesús</a:t>
            </a:r>
            <a:r>
              <a:rPr lang="en-CA" sz="3000" b="0" u="none" strike="noStrike" dirty="0">
                <a:solidFill>
                  <a:srgbClr val="0F3999"/>
                </a:solidFill>
                <a:effectLst/>
                <a:uFillTx/>
                <a:latin typeface="Noto Sans Regular"/>
                <a:ea typeface="Noto Sans Regular"/>
              </a:rPr>
              <a:t> para </a:t>
            </a:r>
            <a:r>
              <a:rPr lang="en-CA" sz="3000" b="0" u="none" strike="noStrike" dirty="0" err="1">
                <a:solidFill>
                  <a:srgbClr val="0F3999"/>
                </a:solidFill>
                <a:effectLst/>
                <a:uFillTx/>
                <a:latin typeface="Noto Sans Regular"/>
                <a:ea typeface="Noto Sans Regular"/>
              </a:rPr>
              <a:t>que</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podamos</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ir</a:t>
            </a:r>
            <a:r>
              <a:rPr lang="en-CA" sz="3000" b="0" u="none" strike="noStrike" dirty="0">
                <a:solidFill>
                  <a:srgbClr val="0F3999"/>
                </a:solidFill>
                <a:effectLst/>
                <a:uFillTx/>
                <a:latin typeface="Noto Sans Regular"/>
                <a:ea typeface="Noto Sans Regular"/>
              </a:rPr>
              <a:t> a </a:t>
            </a:r>
            <a:r>
              <a:rPr lang="en-CA" sz="3000" b="0" u="none" strike="noStrike" dirty="0" err="1">
                <a:solidFill>
                  <a:srgbClr val="0F3999"/>
                </a:solidFill>
                <a:effectLst/>
                <a:uFillTx/>
                <a:latin typeface="Noto Sans Regular"/>
                <a:ea typeface="Noto Sans Regular"/>
              </a:rPr>
              <a:t>nuestro</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hogar</a:t>
            </a:r>
            <a:r>
              <a:rPr lang="en-CA" sz="3000" b="0" u="none" strike="noStrike" dirty="0">
                <a:solidFill>
                  <a:srgbClr val="0F3999"/>
                </a:solidFill>
                <a:effectLst/>
                <a:uFillTx/>
                <a:latin typeface="Noto Sans Regular"/>
                <a:ea typeface="Noto Sans Regular"/>
              </a:rPr>
              <a:t> celestial. ¡</a:t>
            </a:r>
            <a:r>
              <a:rPr lang="en-CA" sz="3000" b="0" u="none" strike="noStrike" dirty="0" err="1">
                <a:solidFill>
                  <a:srgbClr val="0F3999"/>
                </a:solidFill>
                <a:effectLst/>
                <a:uFillTx/>
                <a:latin typeface="Noto Sans Regular"/>
                <a:ea typeface="Noto Sans Regular"/>
              </a:rPr>
              <a:t>Que</a:t>
            </a:r>
            <a:r>
              <a:rPr lang="en-CA" sz="3000" b="0" u="none" strike="noStrike" dirty="0">
                <a:solidFill>
                  <a:srgbClr val="0F3999"/>
                </a:solidFill>
                <a:effectLst/>
                <a:uFillTx/>
                <a:latin typeface="Noto Sans Regular"/>
                <a:ea typeface="Noto Sans Regular"/>
              </a:rPr>
              <a:t> el </a:t>
            </a:r>
            <a:r>
              <a:rPr lang="en-CA" sz="3000" b="0" u="none" strike="noStrike" dirty="0" err="1">
                <a:solidFill>
                  <a:srgbClr val="0F3999"/>
                </a:solidFill>
                <a:effectLst/>
                <a:uFillTx/>
                <a:latin typeface="Noto Sans Regular"/>
                <a:ea typeface="Noto Sans Regular"/>
              </a:rPr>
              <a:t>Señor</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bendiga</a:t>
            </a:r>
            <a:r>
              <a:rPr lang="en-CA" sz="3000" b="0" u="none" strike="noStrike" dirty="0">
                <a:solidFill>
                  <a:srgbClr val="0F3999"/>
                </a:solidFill>
                <a:effectLst/>
                <a:uFillTx/>
                <a:latin typeface="Noto Sans Regular"/>
                <a:ea typeface="Noto Sans Regular"/>
              </a:rPr>
              <a:t> a </a:t>
            </a:r>
            <a:r>
              <a:rPr lang="en-CA" sz="3000" b="0" u="none" strike="noStrike" dirty="0" err="1">
                <a:solidFill>
                  <a:srgbClr val="0F3999"/>
                </a:solidFill>
                <a:effectLst/>
                <a:uFillTx/>
                <a:latin typeface="Noto Sans Regular"/>
                <a:ea typeface="Noto Sans Regular"/>
              </a:rPr>
              <a:t>su</a:t>
            </a:r>
            <a:r>
              <a:rPr lang="en-CA" sz="3000" b="0" u="none" strike="noStrike" dirty="0">
                <a:solidFill>
                  <a:srgbClr val="0F3999"/>
                </a:solidFill>
                <a:effectLst/>
                <a:uFillTx/>
                <a:latin typeface="Noto Sans Regular"/>
                <a:ea typeface="Noto Sans Regular"/>
              </a:rPr>
              <a:t> pueblo en </a:t>
            </a:r>
            <a:r>
              <a:rPr lang="en-CA" sz="3000" b="0" u="none" strike="noStrike" dirty="0" err="1">
                <a:solidFill>
                  <a:srgbClr val="0F3999"/>
                </a:solidFill>
                <a:effectLst/>
                <a:uFillTx/>
                <a:latin typeface="Noto Sans Regular"/>
                <a:ea typeface="Noto Sans Regular"/>
              </a:rPr>
              <a:t>todo</a:t>
            </a:r>
            <a:r>
              <a:rPr lang="en-CA" sz="3000" b="0" u="none" strike="noStrike" dirty="0">
                <a:solidFill>
                  <a:srgbClr val="0F3999"/>
                </a:solidFill>
                <a:effectLst/>
                <a:uFillTx/>
                <a:latin typeface="Noto Sans Regular"/>
                <a:ea typeface="Noto Sans Regular"/>
              </a:rPr>
              <a:t> el </a:t>
            </a:r>
            <a:r>
              <a:rPr lang="en-CA" sz="3000" b="0" u="none" strike="noStrike" dirty="0" err="1">
                <a:solidFill>
                  <a:srgbClr val="0F3999"/>
                </a:solidFill>
                <a:effectLst/>
                <a:uFillTx/>
                <a:latin typeface="Noto Sans Regular"/>
                <a:ea typeface="Noto Sans Regular"/>
              </a:rPr>
              <a:t>mundo</a:t>
            </a:r>
            <a:r>
              <a:rPr lang="en-CA" sz="3000" b="0" u="none" strike="noStrike" dirty="0">
                <a:solidFill>
                  <a:srgbClr val="0F3999"/>
                </a:solidFill>
                <a:effectLst/>
                <a:uFillTx/>
                <a:latin typeface="Noto Sans Regular"/>
                <a:ea typeface="Noto Sans Regular"/>
              </a:rPr>
              <a:t> con la </a:t>
            </a:r>
            <a:r>
              <a:rPr lang="en-CA" sz="3000" b="0" u="none" strike="noStrike" dirty="0" err="1">
                <a:solidFill>
                  <a:srgbClr val="0F3999"/>
                </a:solidFill>
                <a:effectLst/>
                <a:uFillTx/>
                <a:latin typeface="Noto Sans Regular"/>
                <a:ea typeface="Noto Sans Regular"/>
              </a:rPr>
              <a:t>lluvia</a:t>
            </a:r>
            <a:r>
              <a:rPr lang="en-CA" sz="3000" b="0" u="none" strike="noStrike" dirty="0">
                <a:solidFill>
                  <a:srgbClr val="0F3999"/>
                </a:solidFill>
                <a:effectLst/>
                <a:uFillTx/>
                <a:latin typeface="Noto Sans Regular"/>
                <a:ea typeface="Noto Sans Regular"/>
              </a:rPr>
              <a:t> </a:t>
            </a:r>
            <a:r>
              <a:rPr lang="en-CA" sz="3000" b="0" u="none" strike="noStrike" dirty="0" err="1">
                <a:solidFill>
                  <a:srgbClr val="0F3999"/>
                </a:solidFill>
                <a:effectLst/>
                <a:uFillTx/>
                <a:latin typeface="Noto Sans Regular"/>
                <a:ea typeface="Noto Sans Regular"/>
              </a:rPr>
              <a:t>tardía</a:t>
            </a:r>
            <a:r>
              <a:rPr lang="en-CA" sz="3000" b="0" u="none" strike="noStrike" dirty="0">
                <a:solidFill>
                  <a:srgbClr val="0F3999"/>
                </a:solidFill>
                <a:effectLst/>
                <a:uFillTx/>
                <a:latin typeface="Noto Sans Regular"/>
                <a:ea typeface="Noto Sans Regular"/>
              </a:rPr>
              <a:t>!</a:t>
            </a:r>
            <a:endParaRPr lang="en-CA" sz="3000" b="0" u="none" strike="noStrike" dirty="0">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"La oración de Cristo a favor del hombre abrió las puertas del cielo, y el Padre había respondido, aceptando la petición por la raza caída. Jesús oró como nuestro sustituto y fiador, y ahora la familia humana puede encontrar acceso al Padre a través de los méritos de Su Hijo bien amado". 3</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"En ningún momento de nuestra experiencia podemos prescindir de la ayuda de aquello que nos permite hacer la primera salida. Las bendiciones recibidas bajo la lluvia anterior son necesarias para nosotros hasta el fin. Sin embargo, esto por sí solo no será suficiente.</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1093680" y="128124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000" b="0" u="none" strike="noStrike" cap="all">
                <a:solidFill>
                  <a:srgbClr val="0F3999"/>
                </a:solidFill>
                <a:effectLst/>
                <a:uFillTx/>
                <a:latin typeface="Noto Sans Bold"/>
                <a:ea typeface="Noto Sans Bold"/>
              </a:rPr>
              <a:t>Referencias:</a:t>
            </a:r>
            <a:endParaRPr lang="en-CA" sz="3000" b="0" u="none" strike="noStrike">
              <a:solidFill>
                <a:srgbClr val="0F3999"/>
              </a:solidFill>
              <a:effectLst/>
              <a:uFillTx/>
              <a:latin typeface="Noto Sans Regular"/>
            </a:endParaRPr>
          </a:p>
        </p:txBody>
      </p:sp>
      <p:sp>
        <p:nvSpPr>
          <p:cNvPr id="102" name="Counsels on Health, p. 222. Sons and Daughters of God, p. 133. My Life Today, p. 260. Selected Messages, bk. 2, p. 238. My Life Today, p. 105. Christ’s Object Lessons, p. 139. Selected Messages, bk. 1, pp. 190, 191. The Desire of Ages, p. 22. Ibid., p. 6"/>
          <p:cNvSpPr/>
          <p:nvPr/>
        </p:nvSpPr>
        <p:spPr>
          <a:xfrm>
            <a:off x="1093680" y="204336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fontScale="92500" lnSpcReduction="10000"/>
          </a:bodyPr>
          <a:lstStyle/>
          <a:p>
            <a:pPr defTabSz="914400">
              <a:lnSpc>
                <a:spcPct val="100000"/>
              </a:lnSpc>
              <a:tabLst>
                <a:tab pos="0" algn="l"/>
              </a:tabLst>
            </a:pPr>
            <a:r>
              <a:rPr lang="en-CA" sz="1900" b="0" u="none" strike="noStrike">
                <a:solidFill>
                  <a:srgbClr val="0F3999"/>
                </a:solidFill>
                <a:effectLst/>
                <a:uFillTx/>
                <a:latin typeface="Noto Sans Regular"/>
                <a:ea typeface="Noto Sans Regular"/>
              </a:rPr>
              <a:t>Consejos de Salud, p. 222. Hijos e hijas de Dios, p. 133. Mi vida hoy, p. 260. Mensajes seleccionados, libro 2, p. 238. Mi vida hoy, p. 105. Lecciones prácticas de Cristo, p. 139. Mensajes Seleccionados, libro 1, págs. 190 y 191. El Deseado de Todas las Gentes, p. 22. Ibíd., p. 672. [Énfasis añadido.] Testimonios a los Ministros, pp. 507, 508.</a:t>
            </a:r>
            <a:r>
              <a:rPr sz="1900"/>
              <a:t/>
            </a:r>
            <a:br>
              <a:rPr sz="1900"/>
            </a:br>
            <a:r>
              <a:rPr sz="1900"/>
              <a:t/>
            </a:r>
            <a:br>
              <a:rPr sz="1900"/>
            </a:br>
            <a:r>
              <a:rPr sz="1900"/>
              <a:t/>
            </a:r>
            <a:br>
              <a:rPr sz="1900"/>
            </a:br>
            <a:r>
              <a:rPr sz="1900"/>
              <a:t/>
            </a:r>
            <a:br>
              <a:rPr sz="1900"/>
            </a:br>
            <a:r>
              <a:rPr sz="1900"/>
              <a:t/>
            </a:r>
            <a:br>
              <a:rPr sz="1900"/>
            </a:br>
            <a:r>
              <a:rPr sz="1900"/>
              <a:t/>
            </a:r>
            <a:br>
              <a:rPr sz="1900"/>
            </a:br>
            <a:r>
              <a:rPr sz="1900"/>
              <a:t/>
            </a:r>
            <a:br>
              <a:rPr sz="1900"/>
            </a:br>
            <a:r>
              <a:rPr sz="1900"/>
              <a:t/>
            </a:r>
            <a:br>
              <a:rPr sz="1900"/>
            </a:br>
            <a:r>
              <a:rPr sz="1900"/>
              <a:t/>
            </a:r>
            <a:br>
              <a:rPr sz="1900"/>
            </a:br>
            <a:endParaRPr lang="en-CA" sz="19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0" u="none" strike="noStrike">
                <a:solidFill>
                  <a:srgbClr val="0F3999"/>
                </a:solidFill>
                <a:effectLst/>
                <a:uFillTx/>
                <a:latin typeface="Noto Sans Regular"/>
                <a:ea typeface="Noto Sans Regular"/>
              </a:rPr>
              <a:t>Así que, en efecto, el Padre, el Hijo y el Espíritu Santo estuvieron presentes en este bautismo, simbólico de todo bautismo cristiano, razón por la cual se instruye a los creyentes: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"Id, pues, y haced discípulos a todas las naciones, bautizándolos en el nombre del Padre, y del Hijo, y del Espíritu Santo. Enseñándoles a guardar todas las cosas que yo os he mandado, y he aquí que yo estoy con vosotros todos los días, hasta el fin del mundo. Amén" (Mateo 28:19, 20).</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300" b="0" u="none" strike="noStrike" cap="all">
                <a:solidFill>
                  <a:srgbClr val="0F3999"/>
                </a:solidFill>
                <a:effectLst/>
                <a:uFillTx/>
                <a:latin typeface="Noto Sans Bold"/>
                <a:ea typeface="Noto Sans Bold"/>
              </a:rPr>
              <a:t>¿Por qué una paloma?</a:t>
            </a:r>
            <a:endParaRPr lang="en-CA" sz="3300" b="0" u="none" strike="noStrike">
              <a:solidFill>
                <a:srgbClr val="0F3999"/>
              </a:solidFill>
              <a:effectLst/>
              <a:uFillTx/>
              <a:latin typeface="Noto Sans Regular"/>
            </a:endParaRPr>
          </a:p>
        </p:txBody>
      </p:sp>
      <p:sp>
        <p:nvSpPr>
          <p:cNvPr id="55" name="“The emblem in the form of a dove that hovered over Jesus at His baptism represents His gentleness of character.”4 What does this mean for us at this time in history—even unto the end of the world? Is there an enemy on our track?"/>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endParaRPr lang="en-CA" sz="2550" b="0" u="none" strike="noStrike">
              <a:solidFill>
                <a:srgbClr val="000000"/>
              </a:solidFill>
              <a:effectLst/>
              <a:uFillTx/>
              <a:latin typeface="Arial"/>
            </a:endParaRPr>
          </a:p>
          <a:p>
            <a:pPr defTabSz="777240">
              <a:lnSpc>
                <a:spcPct val="100000"/>
              </a:lnSpc>
              <a:tabLst>
                <a:tab pos="0" algn="l"/>
              </a:tabLst>
            </a:pPr>
            <a:r>
              <a:rPr lang="en-CA" sz="2550" b="0" u="none" strike="noStrike">
                <a:solidFill>
                  <a:srgbClr val="0F3999"/>
                </a:solidFill>
                <a:effectLst/>
                <a:uFillTx/>
                <a:latin typeface="Noto Sans Regular"/>
                <a:ea typeface="Noto Sans Regular"/>
              </a:rPr>
              <a:t>"El emblema en forma de paloma que se cernió sobre Jesús en su bautismo representa su mansedumbre de carácter". 4 ¿Qué significa esto para nosotros en este momento de la historia, hasta el fin del mundo? ¿Hay un enemigo en nuestra pista?</a:t>
            </a:r>
            <a:r>
              <a:rPr sz="2550"/>
              <a:t/>
            </a:r>
            <a:br>
              <a:rPr sz="2550"/>
            </a:br>
            <a:endParaRPr lang="en-CA" sz="255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2940" b="0" u="none" strike="noStrike">
                <a:solidFill>
                  <a:srgbClr val="0F3999"/>
                </a:solidFill>
                <a:effectLst/>
                <a:uFillTx/>
                <a:latin typeface="Noto Sans Regular"/>
                <a:ea typeface="Noto Sans Regular"/>
              </a:rPr>
              <a:t>"¿Alguna vez has visto a un halcón persiguiendo a una paloma tímida? El instinto le ha enseñado a la paloma que para que el halcón se apodere de su presa, debe obtener un vuelo más elevado que su víctima. Así que se eleva más y más alto en la cúpula azul del cielo, siempre perseguida por el halcón, que está tratando de obtener la ventaja. Pero en vano.</a:t>
            </a:r>
            <a:endParaRPr lang="en-CA" sz="29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TotalTime>
  <Words>2864</Words>
  <Application>Microsoft Office PowerPoint</Application>
  <PresentationFormat>Panorámica</PresentationFormat>
  <Paragraphs>119</Paragraphs>
  <Slides>51</Slides>
  <Notes>51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51</vt:i4>
      </vt:variant>
    </vt:vector>
  </HeadingPairs>
  <TitlesOfParts>
    <vt:vector size="63" baseType="lpstr">
      <vt:lpstr>Aptos</vt:lpstr>
      <vt:lpstr>Aptos Display</vt:lpstr>
      <vt:lpstr>Arial</vt:lpstr>
      <vt:lpstr>Calibri</vt:lpstr>
      <vt:lpstr>inherit</vt:lpstr>
      <vt:lpstr>Noto Sans Bold</vt:lpstr>
      <vt:lpstr>Noto Sans Medium</vt:lpstr>
      <vt:lpstr>Noto Sans Regular</vt:lpstr>
      <vt:lpstr>Symbol</vt:lpstr>
      <vt:lpstr>Times New Roman</vt:lpstr>
      <vt:lpstr>Wingdings</vt:lpstr>
      <vt:lpstr>Office Theme</vt:lpstr>
      <vt:lpstr>Presentación de PowerPoint</vt:lpstr>
      <vt:lpstr>Presentación de PowerPoint</vt:lpstr>
      <vt:lpstr>La presencia de la Divinidad</vt:lpstr>
      <vt:lpstr>"El Señor había prometido darle a Juan [el Bautista] una señal para que supiera quién era el Mesías, y ahora, cuando Jesús subió del agua, se le dio la señal prometida; porque vio los cielos abiertos, y el Espíritu de Dios, como una paloma de oro bruñido, se cernía sobre la cabeza de Cristo, y venía una voz del cielo que decía: Este es mi Hijo amado, en quien tengo complacencia. ”2</vt:lpstr>
      <vt:lpstr>"La oración de Cristo a favor del hombre abrió las puertas del cielo, y el Padre había respondido, aceptando la petición por la raza caída. Jesús oró como nuestro sustituto y fiador, y ahora la familia humana puede encontrar acceso al Padre a través de los méritos de Su Hijo bien amado". 3</vt:lpstr>
      <vt:lpstr>Así que, en efecto, el Padre, el Hijo y el Espíritu Santo estuvieron presentes en este bautismo, simbólico de todo bautismo cristiano, razón por la cual se instruye a los creyentes:</vt:lpstr>
      <vt:lpstr>"Id, pues, y haced discípulos a todas las naciones, bautizándolos en el nombre del Padre, y del Hijo, y del Espíritu Santo. Enseñándoles a guardar todas las cosas que yo os he mandado, y he aquí que yo estoy con vosotros todos los días, hasta el fin del mundo. Amén" (Mateo 28:19, 20).</vt:lpstr>
      <vt:lpstr>¿Por qué una paloma?</vt:lpstr>
      <vt:lpstr>"¿Alguna vez has visto a un halcón persiguiendo a una paloma tímida? El instinto le ha enseñado a la paloma que para que el halcón se apodere de su presa, debe obtener un vuelo más elevado que su víctima. Así que se eleva más y más alto en la cúpula azul del cielo, siempre perseguida por el halcón, que está tratando de obtener la ventaja. Pero en vano.</vt:lpstr>
      <vt:lpstr>La paloma está a salvo mientras no permita que nada la detenga en su vuelo, o la atraiga hacia la tierra; pero si flaquea una vez, y emprende un vuelo más bajo, y su vigilante enemigo se abalanzará sobre su víctima. Una y otra vez hemos contemplado esta escena con un interés casi sin aliento, todas nuestras simpatías con la pequeña paloma. ¡Qué tristes nos habríamos sentido al verlo caer víctima del cruel halcón!</vt:lpstr>
      <vt:lpstr>La paloma está a salvo mientras no permita que nada la detenga en su vuelo, o la atraiga hacia la tierra; pero si flaquea una vez, y emprende un vuelo más bajo, y su vigilante enemigo se abalanzará sobre su víctima. Una y otra vez hemos contemplado esta escena con un interés casi sin aliento, todas nuestras simpatías con la pequeña paloma. ¡Qué tristes nos habríamos sentido al verlo caer víctima del cruel halcón!</vt:lpstr>
      <vt:lpstr>"Tenemos ante nosotros una guerra, un conflicto de por vida con Satanás y sus tentaciones seductoras. El enemigo usará cada argumento, cada engaño, para enredar el alma; Y a fin de ganar la corona de la vida, debemos hacer un esfuerzo ferviente y perseverante. No debemos despojarnos de la armadura ni abandonar el campo de batalla hasta que hayamos obtenido la victoria y podamos triunfar en nuestro Redentor.</vt:lpstr>
      <vt:lpstr>"Mientras continuemos manteniendo nuestros ojos fijos en el Autor y Consumador de nuestra fe, estaremos a salvo. Pero nuestros afectos deben estar puestos en las cosas de arriba, no en las cosas de la tierra. Por la fe debemos elevarnos más y más alto en los logros de las gracias de Cristo.</vt:lpstr>
      <vt:lpstr>Al contemplar diariamente sus encantos incomparables, debemos crecer más y más en su gloriosa imagen. Mientras vivamos así en comunión con el Cielo, Satanás tenderá sus redes por nosotros en vano". 5 </vt:lpstr>
      <vt:lpstr>De hecho, como lo muestra la ilustración, así como el Padre y el Hijo no fallaron en la misión de rescatar a nuestra raza humana caída de la condenación de la destrucción eterna, tampoco el Espíritu Santo vacilará en este maravilloso plan de rescate a nuestro favor. El poder del Espíritu Santo se derramará según sea necesario sin medida, exactamente como se prometió.</vt:lpstr>
      <vt:lpstr>El espíritu santo al final</vt:lpstr>
      <vt:lpstr>"De las horas pasadas con Dios [Cristo, el Hijo del Hombre] salía de mañana en mañana, para llevar la luz del cielo a los hombres. Diariamente recibía un nuevo bautismo del Espíritu Santo". 6 Si Jesús necesitó este refrigerio, ¡cuánto más lo necesitamos nosotros en nuestro estado caído!</vt:lpstr>
      <vt:lpstr>En realidad, necesitamos la obra del Espíritu Santo en nuestra vida a lo largo de todo el proceso de nuestra salvación y para cumplir nuestro papel en la tarea de evangelizar al mundo entero.</vt:lpstr>
      <vt:lpstr>Cristo dejó esta verdad muy clara a sus discípulos antes de ser llevado al cielo. Él prometió a Sus discípulos: "Recibiréis poder, después que el Espíritu Santo haya venido sobre vosotros, y me seréis testigos en Jerusalén, en toda Judea, en Samaria y hasta los confines de la tierra" (Hechos 1:8).</vt:lpstr>
      <vt:lpstr>"Y he aquí, yo envío sobre vosotros la promesa de mi Padre, pero quedaos en la ciudad de Jerusalén hasta que seáis investidos de poder de lo alto" (Lucas 24:49). </vt:lpstr>
      <vt:lpstr>¿Quién nos bautiza con el Espíritu Santo? Cuando los escribas y fariseos le preguntaron acerca de su misión, Juan el Bautista les dijo acerca de Cristo: "A la verdad yo os bautizo con agua para arrepentimiento, pero el que viene después de mí es más poderoso que yo, cuyos zapatos no soy digno de llevar;</vt:lpstr>
      <vt:lpstr>él os bautizará en el Espíritu Santo y en fuego, cuyo abanico está en su mano, y limpiará su suelo y recogerá su trigo en el granero; pero quemará la paja con fuego inextinguible" (Mateo 3:11, 12).</vt:lpstr>
      <vt:lpstr>Jesús es el que bautiza a Sus hijos con el Espíritu Santo. ¿Cuándo necesitamos ser bautizados con la paloma celestial? De hecho, se trata de una necesidad diaria. Como se mencionó, necesitamos esta investidura de poder divino todos los días, tanto para nuestra propia conversión como para alcanzar nuevas almas para el reino de Dios. </vt:lpstr>
      <vt:lpstr>El profeta Zacarías escribió: "Pedid al Señor lluvia en el tiempo de la lluvia tardía; y Jehová hará nubes resplandecientes y les dará lluvias a cada uno de los que pasten en el campo" (Zacarías 10:1).</vt:lpstr>
      <vt:lpstr>¿Cuándo es el tiempo de las últimas lluvias?</vt:lpstr>
      <vt:lpstr>Hoy debéis entregaros a Dios, para que Él haga de vosotros vasos para honra, y sea digno de Su servicio. Hoy debes entregarte a Dios, para que seas vaciado de ti mismo, vaciado de envidia, celos, malos engaños, contiendas, todo lo que sea deshonroso para Dios.</vt:lpstr>
      <vt:lpstr>Hoy has de purificar tu vaso para que esté listo para el rocío celestial, listo para las lluvias de la lluvia tardía; porque vendrá la lluvia tardía, y la bendición de Dios llenará a toda alma purificada de toda contaminación.</vt:lpstr>
      <vt:lpstr>Es nuestra obra hoy rendir nuestras almas a Cristo, a fin de que seamos aptos para el tiempo de refrescarnos de la presencia del Señor, aptos para el bautismo del Espíritu Santo". 7</vt:lpstr>
      <vt:lpstr>¿Cuáles son las condiciones para recibir el bautismo del Espíritu Santo?</vt:lpstr>
      <vt:lpstr>"Iré y volveré a mi lugar, hasta que reconozcan su ofensa, y busquen mi rostro; en su aflicción me buscarán de madrugada. Venid, y volvámonos al Señor, porque él ha desgarrado, y él nos sanará; Él ha herido, y nos vendará.</vt:lpstr>
      <vt:lpstr>A los dos días nos dará vida, y al tercer día nos resucitará, y viviremos delante de él. Entonces sabremos, si seguimos conociendo al Señor: su salida está preparada como la mañana; y vendrá a nosotros como la lluvia, como la lluvia tardía y temprana a la tierra" (Oseas 5:15; 6:1–3).</vt:lpstr>
      <vt:lpstr>En estas Escrituras, encontramos las siguientes condiciones que deben cumplirse para recibir la lluvia tardía: Rendición total</vt:lpstr>
      <vt:lpstr>"Cristo ha prometido el don del Espíritu Santo a su iglesia, y la promesa nos pertenece tanto como a los primeros discípulos. Pero como cualquier otra promesa, se da con condiciones. Hay muchos que creen y profesan reclamar la promesa del Señor;</vt:lpstr>
      <vt:lpstr>hablan de Cristo y del Espíritu Santo, pero no reciben ningún beneficio. No entregan el alma para ser guiada y controlada por los agentes divinos. No podemos usar el Espíritu Santo. El Espíritu es para usarnos.</vt:lpstr>
      <vt:lpstr>A través del Espíritu, Dios obra en su pueblo "el querer y el hacer por su buena voluntad" (Filipenses 2:13). Pero muchos no se someterán a esto. Quieren manejarse a sí mismos. Esta es la razón por la que no reciben el don celestial.</vt:lpstr>
      <vt:lpstr>Solo a aquellos que esperan humildemente en Dios, que velan por Su guía y gracia, se les da el Espíritu. El poder de Dios espera su demanda y recepción. Esta bendición prometida, reclamada por la fe, trae consigo todas las demás bendiciones.</vt:lpstr>
      <vt:lpstr>Se da de acuerdo con las riquezas de la gracia de Cristo, y Él está listo para suplir a cada alma de acuerdo con la capacidad de recibir". 9</vt:lpstr>
      <vt:lpstr>"Muchos, en gran medida, no han recibido la lluvia anterior. No han obtenido todos los beneficios que Dios les ha provisto. Esperan que la falta sea suplida por las lluvias tardías. Cuando la más rica abundancia de gracia sea otorgada, tienen la intención de abrir sus corazones para recibirla.</vt:lpstr>
      <vt:lpstr>Están cometiendo un terrible error. La obra que Dios ha comenzado en el corazón humano al dar Su luz y conocimiento debe seguir adelante continuamente. Cada individuo debe darse cuenta de su propia necesidad. El corazón debe ser vaciado de toda impureza y purificado para que el Espíritu habite.</vt:lpstr>
      <vt:lpstr>Fue por medio de la confesión y el abandono del pecado, por la oración ferviente y la consagración de sí mismos a Dios, que los primeros discípulos se prepararon para el derramamiento del Espíritu Santo en el Día de Pentecostés. La misma obra, sólo que en mayor grado, debe hacerse ahora.</vt:lpstr>
      <vt:lpstr>Entonces el agente humano sólo tenía que pedir la bendición y esperar a que el Señor perfeccionara la obra concerniente a él. Es Dios quien comenzó la obra, y Él terminará Su obra, completando al hombre en Jesucristo. Pero no debe descuidarse la gracia representada por la lluvia anterior.</vt:lpstr>
      <vt:lpstr>Solo aquellos que están viviendo de acuerdo con la luz que tienen recibirán mayor luz. A menos que avancemos diariamente en la ejemplificación de las virtudes cristianas activas, no reconoceremos las manifestaciones del Espíritu Santo en la lluvia tardía. Puede estar cayendo sobre los corazones de todos los que nos rodean, pero no lo discerniremos ni lo recibiremos.</vt:lpstr>
      <vt:lpstr>"En ningún momento de nuestra experiencia podemos prescindir de la ayuda de aquello que nos permite hacer la primera salida. Las bendiciones recibidas bajo la lluvia anterior son necesarias para nosotros hasta el fin. Sin embargo, esto por sí solo no será suficiente.</vt:lpstr>
      <vt:lpstr>Aunque apreciamos la bendición de la lluvia temprana, no debemos, por otra parte, perder de vista el hecho de que sin la lluvia tardía para llenar las espigas y madurar el grano, la cosecha no estará lista para la hoz, y el trabajo del sembrador habrá sido en vano.</vt:lpstr>
      <vt:lpstr>La gracia divina es necesaria al principio, la gracia divina a cada paso de avance, y sólo la gracia divina puede completar la obra. No hay lugar para que descansemos en una actitud descuidada. Nunca debemos olvidar las advertencias de Cristo: 'Velad en oración', 'Velad, ... y rezar siempre'.</vt:lpstr>
      <vt:lpstr>Una conexión con la agencia divina en cada momento es esencial para nuestro progreso. Es posible que hayamos tenido una medida del Espíritu de Dios, pero por medio de la oración y la fe debemos buscar continuamente más del Espíritu. No será bueno que cesemos en nuestros esfuerzos.</vt:lpstr>
      <vt:lpstr>Si no progresamos, si no nos colocamos en una actitud para recibir tanto la lluvia temprana como la tardía, perderemos nuestras almas, y la responsabilidad recaerá en nuestra propia puerta". 10</vt:lpstr>
      <vt:lpstr>Ahora, cuando nosotros, como iglesia mundial, estamos completando 100 años de existencia desde que fuimos organizados oficialmente, ya es hora de tomar en serio la tarea que tenemos por delante. Ya es hora de asegurar nuestro llamado y elección y mantener una conexión vital con el Señor, para que "el que comenzó en vosotros la buena obra, la perfeccione hasta el día de Jesucristo" (Filipenses 1:6).</vt:lpstr>
      <vt:lpstr>Es hora de decir adiós a este mundo malvado y estar listos para la pronta venida de Jesús para que podamos ir a nuestro hogar celestial. ¡Que el Señor bendiga a su pueblo en todo el mundo con la lluvia tardía!</vt:lpstr>
      <vt:lpstr>"En ningún momento de nuestra experiencia podemos prescindir de la ayuda de aquello que nos permite hacer la primera salida. Las bendiciones recibidas bajo la lluvia anterior son necesarias para nosotros hasta el fin. Sin embargo, esto por sí solo no será suficiente.</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7</cp:revision>
  <dcterms:modified xsi:type="dcterms:W3CDTF">2025-07-11T17:59:24Z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51</vt:i4>
  </property>
</Properties>
</file>