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8" autoAdjust="0"/>
    <p:restoredTop sz="94660"/>
  </p:normalViewPr>
  <p:slideViewPr>
    <p:cSldViewPr snapToGrid="0">
      <p:cViewPr varScale="1">
        <p:scale>
          <a:sx n="104" d="100"/>
          <a:sy n="104" d="100"/>
        </p:scale>
        <p:origin x="76" y="8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58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44733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9575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6218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8654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5300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37741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56045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8148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71443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7082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9063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71693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7750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48100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68710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42371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378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84669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87768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14171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97499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7761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60409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52698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21605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8971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64639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0369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33087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42433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12570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85653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1596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60415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59900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48346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66124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08352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92941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77643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05773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60158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150321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6003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2906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28828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16494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02408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34599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08791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3047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32776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19623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1811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9891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723417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84336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71384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787537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48608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10130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439165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69927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681737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00658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6146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568595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4253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53930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63590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2" name="Picture 11" descr="Picture 11"/>
          <p:cNvPicPr/>
          <p:nvPr/>
        </p:nvPicPr>
        <p:blipFill>
          <a:blip r:embed="rId3"/>
          <a:stretch/>
        </p:blipFill>
        <p:spPr>
          <a:xfrm>
            <a:off x="10100520" y="5565240"/>
            <a:ext cx="496080" cy="496080"/>
          </a:xfrm>
          <a:prstGeom prst="rect">
            <a:avLst/>
          </a:prstGeom>
          <a:noFill/>
          <a:ln w="12700">
            <a:noFill/>
          </a:ln>
        </p:spPr>
      </p:pic>
      <p:pic>
        <p:nvPicPr>
          <p:cNvPr id="3" name="Picture 4" descr="Picture 4"/>
          <p:cNvPicPr/>
          <p:nvPr/>
        </p:nvPicPr>
        <p:blipFill>
          <a:blip r:embed="rId4"/>
          <a:stretch/>
        </p:blipFill>
        <p:spPr>
          <a:xfrm>
            <a:off x="10107360" y="435960"/>
            <a:ext cx="1546560" cy="496080"/>
          </a:xfrm>
          <a:prstGeom prst="rect">
            <a:avLst/>
          </a:prstGeom>
          <a:noFill/>
          <a:ln w="12700">
            <a:noFill/>
          </a:ln>
        </p:spPr>
      </p:pic>
      <p:sp>
        <p:nvSpPr>
          <p:cNvPr id="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5" name="Picture 5" descr="Picture 5"/>
          <p:cNvPicPr/>
          <p:nvPr/>
        </p:nvPicPr>
        <p:blipFill>
          <a:blip r:embed="rId5"/>
          <a:stretch/>
        </p:blipFill>
        <p:spPr>
          <a:xfrm>
            <a:off x="554400" y="600120"/>
            <a:ext cx="232920" cy="192240"/>
          </a:xfrm>
          <a:prstGeom prst="rect">
            <a:avLst/>
          </a:prstGeom>
          <a:noFill/>
          <a:ln w="12700">
            <a:noFill/>
          </a:ln>
        </p:spPr>
      </p:pic>
      <p:sp>
        <p:nvSpPr>
          <p:cNvPr id="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Title Text</a:t>
            </a:r>
            <a:endParaRPr lang="en-CA" sz="2800" b="0" u="none" strike="noStrike">
              <a:solidFill>
                <a:srgbClr val="0F3999"/>
              </a:solidFill>
              <a:effectLst/>
              <a:uFillTx/>
              <a:latin typeface="Noto Sans Regular"/>
            </a:endParaRPr>
          </a:p>
        </p:txBody>
      </p:sp>
      <p:sp>
        <p:nvSpPr>
          <p:cNvPr id="7" name="PlaceHolder 2"/>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E7490F15-BFFD-4C70-AFB5-7F73F846BDFC}"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8"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39"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40"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1" name="PlaceHolder 4"/>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B88749AE-900E-47B2-98C9-1D60786A015C}"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10"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11"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12"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ED968152-1934-4BE1-BFFC-1A51D18B11E6}"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14"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15" name="PlaceHolder 3"/>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80F8430E-9E54-4DB0-BE71-B477870A8D2E}"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17"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18" name="PlaceHolder 3"/>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183B17C9-D9DD-4F2A-BFCF-25C3AD47CFBC}"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0"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1"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ECCAE67B-AF7F-489F-972C-14C3E9E708A9}"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3"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4"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25" name="PlaceHolder 4"/>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E3946BA-CA48-4CF9-99B7-22402F334333}"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26"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27" name="Picture 10" descr="Picture 10"/>
          <p:cNvPicPr/>
          <p:nvPr/>
        </p:nvPicPr>
        <p:blipFill>
          <a:blip r:embed="rId3"/>
          <a:stretch/>
        </p:blipFill>
        <p:spPr>
          <a:xfrm>
            <a:off x="10069200" y="5831640"/>
            <a:ext cx="1584720" cy="508320"/>
          </a:xfrm>
          <a:prstGeom prst="rect">
            <a:avLst/>
          </a:prstGeom>
          <a:noFill/>
          <a:ln w="12700">
            <a:noFill/>
          </a:ln>
        </p:spPr>
      </p:pic>
      <p:sp>
        <p:nvSpPr>
          <p:cNvPr id="28"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29" name="Picture 5" descr="Picture 5"/>
          <p:cNvPicPr/>
          <p:nvPr/>
        </p:nvPicPr>
        <p:blipFill>
          <a:blip r:embed="rId4"/>
          <a:stretch/>
        </p:blipFill>
        <p:spPr>
          <a:xfrm>
            <a:off x="554400" y="600120"/>
            <a:ext cx="232920" cy="192240"/>
          </a:xfrm>
          <a:prstGeom prst="rect">
            <a:avLst/>
          </a:prstGeom>
          <a:noFill/>
          <a:ln w="12700">
            <a:noFill/>
          </a:ln>
        </p:spPr>
      </p:pic>
      <p:sp>
        <p:nvSpPr>
          <p:cNvPr id="30" name="PlaceHolder 2"/>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32374755-BBB1-4CEE-9DB6-296B17AD1205}"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31"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2800" b="0" u="none" strike="noStrike">
                <a:solidFill>
                  <a:srgbClr val="0F3999"/>
                </a:solidFill>
                <a:effectLst/>
                <a:uFillTx/>
                <a:latin typeface="Noto Sans Regular"/>
              </a:rPr>
              <a:t>Click to edit the title text format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2"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Title Text</a:t>
            </a:r>
            <a:endParaRPr lang="en-CA" sz="8800" b="0" u="none" strike="noStrike">
              <a:solidFill>
                <a:srgbClr val="000000"/>
              </a:solidFill>
              <a:effectLst/>
              <a:uFillTx/>
              <a:latin typeface="Arial"/>
            </a:endParaRPr>
          </a:p>
        </p:txBody>
      </p:sp>
      <p:pic>
        <p:nvPicPr>
          <p:cNvPr id="33" name="Picture 10" descr="Picture 10"/>
          <p:cNvPicPr/>
          <p:nvPr/>
        </p:nvPicPr>
        <p:blipFill>
          <a:blip r:embed="rId3"/>
          <a:stretch/>
        </p:blipFill>
        <p:spPr>
          <a:xfrm>
            <a:off x="10069200" y="5831640"/>
            <a:ext cx="1584720" cy="508320"/>
          </a:xfrm>
          <a:prstGeom prst="rect">
            <a:avLst/>
          </a:prstGeom>
          <a:noFill/>
          <a:ln w="12700">
            <a:noFill/>
          </a:ln>
        </p:spPr>
      </p:pic>
      <p:sp>
        <p:nvSpPr>
          <p:cNvPr id="3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5" name="Picture 5" descr="Picture 5"/>
          <p:cNvPicPr/>
          <p:nvPr/>
        </p:nvPicPr>
        <p:blipFill>
          <a:blip r:embed="rId4"/>
          <a:stretch/>
        </p:blipFill>
        <p:spPr>
          <a:xfrm>
            <a:off x="554400" y="600120"/>
            <a:ext cx="232920" cy="192240"/>
          </a:xfrm>
          <a:prstGeom prst="rect">
            <a:avLst/>
          </a:prstGeom>
          <a:noFill/>
          <a:ln w="12700">
            <a:noFill/>
          </a:ln>
        </p:spPr>
      </p:pic>
      <p:sp>
        <p:nvSpPr>
          <p:cNvPr id="36" name="PlaceHolder 1"/>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17743F87-705F-4483-8C3D-195CBE12E17D}"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37" name="PlaceHolder 1"/>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E8398D57-E729-4EC4-9BC1-EB523F99F75B}"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28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Las primeras inclinaciones a la indolencia espiritual deben ser resistidas firmemente. "Sed sobrios, sed vigilantes", es la exhortación del apóstol. Cada momento debe ser empleado fielmente. "El que persevere hasta el fin, éste será salvo."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Se nos dice que nos ocupemos de nuestra propia salvación, y la manera en que debemos hacerlo se dice claramente: "Porque Dios es el que produce en vosotros el querer y el hacer por su buena voluntad".</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Aquellos que quieran estar listos para encontrarse con su Señor deben mantener sus lámparas llenas del aceite de la gracia. Fue un descuido hacer esto lo que distinguió a las vírgenes insensatas de las sabias. Tenían lámparas, pero no aceite; Sus caracteres no pudieron resistir la prueba.</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Las vírgenes prudentes no sólo tenían un conocimiento inteligente de la verdad, sino que, por la gracia de Cristo, su fe, su paciencia y su amor aumentaban constantemente. Sus lámparas fueron reabastecidas por su conexión vital con la Luz del mundo.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Y mientras las vírgenes insensatas se despertaban para encontrar sus lámparas encendidas débilmente o apagándose en la oscuridad, las vírgenes prudentes, con sus lámparas ardiendo brillantemente, entraron en la sala de fiesta, y las puertas se cerraron.</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aceite con el que las vírgenes prudentes llenaban sus lámparas representa al Espíritu Santo. "El ángel que hablaba conmigo", escribe Zacarías, "vino otra vez, y me despertó como un hombre que se despierta de su sueño, y me dijo: ¿Qué ves?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Y yo dije: He mirado, y he aquí un candelabro todo de oro, con un tazón encima de él, y sus siete lámparas sobre él, y siete tubos a las siete lámparas que están encima de ella, y dos olivos junto a él, uno a la derecha de la copa, y el otro a su izquierda...</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Entonces yo le respondí, y le dije: ¿Qué son estos dos olivos que están a la derecha del candelero y a su izquierda? Y yo respondí otra vez, y le dije: ¿Qué son estas dos ramas de olivo, que por los dos tubos de oro vacian de sí mismas el aceite de oro?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Y él me respondió, y dijo: ¿No sabes lo que son éstos? Y yo dije: No, mi Señor. Y él dijo: Estos son los dos ungidos que están junto al Señor de toda la tierra.</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2570" b="0" u="none" strike="noStrike">
                <a:solidFill>
                  <a:srgbClr val="0F3999"/>
                </a:solidFill>
                <a:effectLst/>
                <a:uFillTx/>
                <a:latin typeface="Noto Sans Regular"/>
                <a:ea typeface="Noto Sans Regular"/>
              </a:rPr>
              <a:t>A través de los seres santos que rodean su trono, el Señor mantiene una comunicación constante con los habitantes de la tierra. El aceite de oro representa la gracia con la que Dios mantiene abastecidas las lámparas de los creyentes. Si no fuera porque este aceite santo se derrama del cielo en los mensajes del Espíritu de Dios, los agentes del mal tendrían control total sobre los hombres.</a:t>
            </a:r>
            <a:endParaRPr lang="en-CA" sz="25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1"/>
          <p:cNvSpPr/>
          <p:nvPr/>
        </p:nvSpPr>
        <p:spPr>
          <a:xfrm>
            <a:off x="833399" y="2098800"/>
            <a:ext cx="10298889" cy="2528469"/>
          </a:xfrm>
          <a:prstGeom prst="rect">
            <a:avLst/>
          </a:prstGeom>
          <a:noFill/>
          <a:ln w="12700">
            <a:noFill/>
          </a:ln>
        </p:spPr>
        <p:style>
          <a:lnRef idx="0">
            <a:scrgbClr r="0" g="0" b="0"/>
          </a:lnRef>
          <a:fillRef idx="0">
            <a:scrgbClr r="0" g="0" b="0"/>
          </a:fillRef>
          <a:effectRef idx="0">
            <a:scrgbClr r="0" g="0" b="0"/>
          </a:effectRef>
          <a:fontRef idx="minor"/>
        </p:style>
        <p:txBody>
          <a:bodyPr wrap="square" lIns="45720" tIns="45000" rIns="45720" bIns="45000" anchor="t">
            <a:spAutoFit/>
          </a:bodyPr>
          <a:lstStyle/>
          <a:p>
            <a:pPr>
              <a:lnSpc>
                <a:spcPct val="90000"/>
              </a:lnSpc>
              <a:tabLst>
                <a:tab pos="0" algn="l"/>
              </a:tabLst>
            </a:pPr>
            <a:r>
              <a:rPr lang="en-CA" sz="8800" dirty="0" smtClean="0">
                <a:solidFill>
                  <a:srgbClr val="003BBB"/>
                </a:solidFill>
                <a:latin typeface="Noto Sans Bold"/>
                <a:ea typeface="Noto Sans Bold"/>
              </a:rPr>
              <a:t>El</a:t>
            </a:r>
            <a:r>
              <a:rPr lang="en-CA" sz="8800" b="0" u="none" strike="noStrike" dirty="0" smtClean="0">
                <a:solidFill>
                  <a:srgbClr val="003BBB"/>
                </a:solidFill>
                <a:effectLst/>
                <a:uFillTx/>
                <a:latin typeface="Noto Sans Bold"/>
                <a:ea typeface="Noto Sans Bold"/>
              </a:rPr>
              <a:t> </a:t>
            </a:r>
            <a:r>
              <a:rPr lang="en-CA" sz="8800" b="0" u="none" strike="noStrike" dirty="0" err="1" smtClean="0">
                <a:solidFill>
                  <a:srgbClr val="003BBB"/>
                </a:solidFill>
                <a:effectLst/>
                <a:uFillTx/>
                <a:latin typeface="Noto Sans Bold"/>
                <a:ea typeface="Noto Sans Bold"/>
              </a:rPr>
              <a:t>Flujo</a:t>
            </a:r>
            <a:r>
              <a:rPr lang="en-CA" sz="8800" b="0" u="none" strike="noStrike" dirty="0" smtClean="0">
                <a:solidFill>
                  <a:srgbClr val="003BBB"/>
                </a:solidFill>
                <a:effectLst/>
                <a:uFillTx/>
                <a:latin typeface="Noto Sans Bold"/>
                <a:ea typeface="Noto Sans Bold"/>
              </a:rPr>
              <a:t> </a:t>
            </a:r>
            <a:r>
              <a:rPr lang="en-CA" sz="8800" dirty="0" err="1">
                <a:solidFill>
                  <a:srgbClr val="003BBB"/>
                </a:solidFill>
                <a:latin typeface="Noto Sans Bold"/>
                <a:ea typeface="Noto Sans Bold"/>
              </a:rPr>
              <a:t>C</a:t>
            </a:r>
            <a:r>
              <a:rPr lang="en-CA" sz="8800" b="0" u="none" strike="noStrike" dirty="0" err="1" smtClean="0">
                <a:solidFill>
                  <a:srgbClr val="003BBB"/>
                </a:solidFill>
                <a:effectLst/>
                <a:uFillTx/>
                <a:latin typeface="Noto Sans Bold"/>
                <a:ea typeface="Noto Sans Bold"/>
              </a:rPr>
              <a:t>onstante</a:t>
            </a:r>
            <a:endParaRPr lang="en-CA" sz="8800" b="0" u="none" strike="noStrike" dirty="0">
              <a:solidFill>
                <a:srgbClr val="000000"/>
              </a:solidFill>
              <a:effectLst/>
              <a:uFillTx/>
              <a:latin typeface="Arial"/>
            </a:endParaRPr>
          </a:p>
          <a:p>
            <a:pPr defTabSz="914400">
              <a:lnSpc>
                <a:spcPct val="90000"/>
              </a:lnSpc>
              <a:tabLst>
                <a:tab pos="0" algn="l"/>
              </a:tabLst>
            </a:pPr>
            <a:r>
              <a:rPr lang="en-CA" sz="8800" b="0" u="none" strike="noStrike" dirty="0" smtClean="0">
                <a:solidFill>
                  <a:srgbClr val="003BBB"/>
                </a:solidFill>
                <a:effectLst/>
                <a:uFillTx/>
                <a:latin typeface="Noto Sans Bold"/>
                <a:ea typeface="Noto Sans Bold"/>
              </a:rPr>
              <a:t> del </a:t>
            </a:r>
            <a:r>
              <a:rPr lang="en-CA" sz="8800" dirty="0" err="1">
                <a:solidFill>
                  <a:srgbClr val="003BBB"/>
                </a:solidFill>
                <a:latin typeface="Noto Sans Bold"/>
                <a:ea typeface="Noto Sans Bold"/>
              </a:rPr>
              <a:t>A</a:t>
            </a:r>
            <a:r>
              <a:rPr lang="en-CA" sz="8800" b="0" u="none" strike="noStrike" dirty="0" err="1" smtClean="0">
                <a:solidFill>
                  <a:srgbClr val="003BBB"/>
                </a:solidFill>
                <a:effectLst/>
                <a:uFillTx/>
                <a:latin typeface="Noto Sans Bold"/>
                <a:ea typeface="Noto Sans Bold"/>
              </a:rPr>
              <a:t>ceite</a:t>
            </a:r>
            <a:endParaRPr lang="en-CA" sz="8800" b="0" u="none" strike="noStrike" dirty="0">
              <a:solidFill>
                <a:srgbClr val="000000"/>
              </a:solidFill>
              <a:effectLst/>
              <a:uFillTx/>
              <a:latin typeface="Arial"/>
            </a:endParaRPr>
          </a:p>
        </p:txBody>
      </p:sp>
      <p:sp>
        <p:nvSpPr>
          <p:cNvPr id="46" name="TextBox 8"/>
          <p:cNvSpPr/>
          <p:nvPr/>
        </p:nvSpPr>
        <p:spPr>
          <a:xfrm>
            <a:off x="915120" y="5390280"/>
            <a:ext cx="7586640" cy="421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b">
            <a:spAutoFit/>
          </a:bodyPr>
          <a:lstStyle/>
          <a:p>
            <a:pPr defTabSz="914400">
              <a:lnSpc>
                <a:spcPct val="100000"/>
              </a:lnSpc>
              <a:tabLst>
                <a:tab pos="0" algn="l"/>
              </a:tabLst>
            </a:pPr>
            <a:r>
              <a:rPr lang="en-CA" sz="1900" b="0" u="none" strike="noStrike" cap="all">
                <a:solidFill>
                  <a:srgbClr val="0F3999"/>
                </a:solidFill>
                <a:effectLst/>
                <a:uFillTx/>
                <a:latin typeface="Noto Sans Medium"/>
                <a:ea typeface="Noto Sans Medium"/>
              </a:rPr>
              <a:t>Compilado de los escritos de Elena G. de White</a:t>
            </a:r>
            <a:endParaRPr lang="en-CA" sz="1900" b="0" u="none" strike="noStrike">
              <a:solidFill>
                <a:srgbClr val="000000"/>
              </a:solidFill>
              <a:effectLst/>
              <a:uFillTx/>
              <a:latin typeface="Arial"/>
            </a:endParaRPr>
          </a:p>
        </p:txBody>
      </p:sp>
      <p:sp>
        <p:nvSpPr>
          <p:cNvPr id="47" name="TextBox 8"/>
          <p:cNvSpPr/>
          <p:nvPr/>
        </p:nvSpPr>
        <p:spPr>
          <a:xfrm>
            <a:off x="9216360" y="560160"/>
            <a:ext cx="2631960" cy="1056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spcBef>
                <a:spcPts val="1199"/>
              </a:spcBef>
              <a:tabLst>
                <a:tab pos="0" algn="l"/>
              </a:tabLst>
            </a:pPr>
            <a:r>
              <a:rPr lang="en-CA" sz="2800" b="0" u="none" strike="noStrike">
                <a:solidFill>
                  <a:srgbClr val="0F3999"/>
                </a:solidFill>
                <a:effectLst/>
                <a:uFillTx/>
                <a:latin typeface="Noto Sans Regular"/>
                <a:ea typeface="Noto Sans Regular"/>
              </a:rPr>
              <a:t>Viernes, 11 de julio de 2025</a:t>
            </a:r>
            <a:endParaRPr lang="en-CA" sz="2800" b="0" u="none" strike="noStrike">
              <a:solidFill>
                <a:srgbClr val="000000"/>
              </a:solidFill>
              <a:effectLst/>
              <a:uFillTx/>
              <a:latin typeface="Arial"/>
            </a:endParaRPr>
          </a:p>
        </p:txBody>
      </p:sp>
      <p:sp>
        <p:nvSpPr>
          <p:cNvPr id="5"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5"/>
                                        </p:tgtEl>
                                        <p:attrNameLst>
                                          <p:attrName>style.visibility</p:attrName>
                                        </p:attrNameLst>
                                      </p:cBhvr>
                                      <p:to>
                                        <p:strVal val="visible"/>
                                      </p:to>
                                    </p:set>
                                    <p:anim calcmode="lin" valueType="num">
                                      <p:cBhvr additive="repl">
                                        <p:cTn id="7" dur="1000" fill="hold"/>
                                        <p:tgtEl>
                                          <p:spTgt spid="45"/>
                                        </p:tgtEl>
                                        <p:attrNameLst>
                                          <p:attrName>ppt_x</p:attrName>
                                        </p:attrNameLst>
                                      </p:cBhvr>
                                      <p:tavLst>
                                        <p:tav tm="0">
                                          <p:val>
                                            <p:strVal val="#ppt_x"/>
                                          </p:val>
                                        </p:tav>
                                        <p:tav tm="100000">
                                          <p:val>
                                            <p:strVal val="#ppt_x"/>
                                          </p:val>
                                        </p:tav>
                                      </p:tavLst>
                                    </p:anim>
                                    <p:anim calcmode="lin" valueType="num">
                                      <p:cBhvr additive="repl">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Dios es deshonrado cuando no recibimos las comunicaciones que Él nos envía. Así nos negamos a que el aceite de oro que él derramaría en nuestras almas sea comunicado a los que están en tinieblas.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Cuando llegue el llamado: "He aquí que viene el novio; salid a su encuentro", los que no han recibido el óleo santo, los que no han atesorado la gracia de Cristo en sus corazones, descubrirán, como las vírgenes insensatas, que no están dispuestos a encontrarse con su Señor.</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No tienen en sí mismos el poder de obtener el petróleo, y sus vidas están destrozadas. Pero si se pide el Espíritu de Dios, si suplicamos, como lo hizo Moisés: "Muéstrame tu gloria", el amor de Dios se derramará en nuestros corazones. El aceite de oro nos será dado.1</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Bold"/>
                <a:ea typeface="Noto Sans Bold"/>
              </a:rPr>
              <a:t>La efusión del aceite</a:t>
            </a:r>
            <a:endParaRPr lang="en-CA" sz="2800" b="0" u="none" strike="noStrike">
              <a:solidFill>
                <a:srgbClr val="0F3999"/>
              </a:solidFill>
              <a:effectLst/>
              <a:uFillTx/>
              <a:latin typeface="Noto Sans Regular"/>
            </a:endParaRPr>
          </a:p>
        </p:txBody>
      </p:sp>
      <p:sp>
        <p:nvSpPr>
          <p:cNvPr id="70" name="God’s people are to be channels for the outworking of the highest influence in the universe. In Zechariah’s vision the two olive trees which stand before God are represented as emptying the golden oil out of themselves through golden tubes into the bowl "/>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2800" b="0" u="none" strike="noStrike">
                <a:solidFill>
                  <a:srgbClr val="0F3999"/>
                </a:solidFill>
                <a:effectLst/>
                <a:uFillTx/>
                <a:latin typeface="Noto Sans Regular"/>
                <a:ea typeface="Noto Sans Regular"/>
              </a:rPr>
              <a:t>El pueblo de Dios ha de ser un canal para la manifestación de la influencia más elevada en el universo. En la visión de Zacarías, los dos olivos que están delante de Dios son representados como vaciando el aceite de oro de sí mismos a través de tubos de oro en la copa del santuario.</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De esto se alimentan las lámparas del santuario, para que puedan dar una luz continua y resplandeciente. De modo que de los ungidos que están en la presencia de Dios, la plenitud de la luz, el amor y el poder divinos son impartidos a Su pueblo, para que puedan impartir a otros luz, gozo y refrigerio. Han de convertirse en canales a través de los cuales los instrumentos divinos comunican al mundo la marea del amor de Dios.</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propósito que Dios busca cumplir a través de su pueblo hoy es el mismo que deseó lograr a través de Israel cuando los sacó de Egipto. Al contemplar la bondad, la misericordia, la justicia y el amor de Dios revelados en la iglesia, el mundo debe tener una representación de Su carácter.</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Y cuando la ley de Dios se ejemplifique así en la vida, incluso el mundo reconocerá la superioridad de aquellos que aman, temen y sirven a Dios por encima de todos los demás pueblos de la tierra. El Señor tiene sus ojos sobre cada uno de los miembros de su pueblo; Él tiene Sus planes concernientes a cada uno.2</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Bold"/>
                <a:ea typeface="Noto Sans Bold"/>
              </a:rPr>
              <a:t>La luz que se derrama en el extranjero</a:t>
            </a:r>
            <a:endParaRPr lang="en-CA" sz="2800" b="0" u="none" strike="noStrike">
              <a:solidFill>
                <a:srgbClr val="0F3999"/>
              </a:solidFill>
              <a:effectLst/>
              <a:uFillTx/>
              <a:latin typeface="Noto Sans Regular"/>
            </a:endParaRPr>
          </a:p>
        </p:txBody>
      </p:sp>
      <p:sp>
        <p:nvSpPr>
          <p:cNvPr id="75" name="The message of hope and mercy is to be carried to the ends of the earth. Whosoever will, may reach forth and take hold of God’s strength and make peace with Him, and he shall make peace. No longer are the heathen to be wrapped in midnight darkness."/>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2800" b="0" u="none" strike="noStrike">
                <a:solidFill>
                  <a:srgbClr val="0F3999"/>
                </a:solidFill>
                <a:effectLst/>
                <a:uFillTx/>
                <a:latin typeface="Noto Sans Regular"/>
                <a:ea typeface="Noto Sans Regular"/>
              </a:rPr>
              <a:t>El mensaje de esperanza y misericordia debe ser llevado hasta los confines de la tierra. Quien quiera, que se extienda y se aferre a la fuerza de Dios y haga las paces con Él, y él hará la paz. Los paganos ya no han de estar envueltos en la oscuridad de la medianoche.</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 oscuridad ha de desaparecer ante los brillantes rayos del Sol de Justicia. El poder del infierno ha sido vencido.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Pero ningún hombre puede impartir lo que él mismo no ha recibido. En la obra de Dios, la humanidad no puede originar nada. Ningún hombre puede, por su propio esfuerzo, convertirse en portador de luz para Dios. Era el aceite de oro vaciado por los mensajeros celestiales en los tubos de oro, para ser conducido desde la copa de oro a las lámparas del santuario, lo que producía una luz brillante y resplandeciente continua.</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68680">
              <a:lnSpc>
                <a:spcPct val="100000"/>
              </a:lnSpc>
              <a:buNone/>
              <a:tabLst>
                <a:tab pos="0" algn="l"/>
              </a:tabLst>
            </a:pPr>
            <a:r>
              <a:rPr lang="en-CA" sz="2660" b="0" u="none" strike="noStrike">
                <a:solidFill>
                  <a:srgbClr val="0F3999"/>
                </a:solidFill>
                <a:effectLst/>
                <a:uFillTx/>
                <a:latin typeface="Noto Sans Regular"/>
                <a:ea typeface="Noto Sans Regular"/>
              </a:rPr>
              <a:t>"Entonces el reino de los cielos será semejante a diez vírgenes que tomaron sus lámparas y salieron al encuentro del esposo. Y cinco de ellos eran sabios, y cinco insensatos. Los necios tomaron sus lámparas, y no llevaron consigo aceite, pero los sabios tomaron aceite en sus vasijas con sus lámparas. Mientras el novio tardaba, todas durmieron y durmieron. [...]</a:t>
            </a:r>
            <a:endParaRPr lang="en-CA" sz="266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Es el amor de Dios, transferido continuamente al hombre, lo que le permite impartir luz. En el corazón de todos los que están unidos a Dios por la fe fluye libremente el óleo dorado del amor, para resplandecer de nuevo en las buenas obras, en el servicio real y sincero a Dios.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En el don grande e inconmensurable del Espíritu Santo están contenidos todos los recursos del cielo. No es debido a ninguna restricción de parte de Dios que las riquezas de Su gracia no fluyan hacia la tierra a los hombres. Si todos estuvieran dispuestos a recibir, todos se llenarían de Su Espíritu.</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Es el privilegio de cada alma ser un canal vivo a través del cual Dios puede comunicar al mundo los tesoros de su gracia, las inescrutables riquezas de Cristo. No hay nada que Cristo desee tanto como agentes que representen al mundo Su Espíritu y carácter.</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No hay nada que el mundo necesite tanto como la manifestación a través de la humanidad del amor del Salvador. Todo el cielo está esperando canales a través de los cuales se pueda derramar el óleo santo para que sea un gozo y una bendición para el corazón humano3.</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Bold"/>
                <a:ea typeface="Noto Sans Bold"/>
              </a:rPr>
              <a:t>Cada uno una vasija</a:t>
            </a:r>
            <a:endParaRPr lang="en-CA" sz="2800" b="0" u="none" strike="noStrike">
              <a:solidFill>
                <a:srgbClr val="0F3999"/>
              </a:solidFill>
              <a:effectLst/>
              <a:uFillTx/>
              <a:latin typeface="Noto Sans Regular"/>
            </a:endParaRPr>
          </a:p>
        </p:txBody>
      </p:sp>
      <p:sp>
        <p:nvSpPr>
          <p:cNvPr id="83" name="Unless the members of God’s church today have a living connection with the Source of all spiritual growth, they will not be ready for the time of reaping. Unless they keep their lamps trimmed and burning, they will fail of receiving added grace in times "/>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2800" b="0" u="none" strike="noStrike">
                <a:solidFill>
                  <a:srgbClr val="0F3999"/>
                </a:solidFill>
                <a:effectLst/>
                <a:uFillTx/>
                <a:latin typeface="Noto Sans Regular"/>
                <a:ea typeface="Noto Sans Regular"/>
              </a:rPr>
              <a:t>A menos que los miembros de la iglesia de Dios hoy tengan una conexión viva con la Fuente de todo crecimiento espiritual, no estarán listos para el tiempo de la cosecha. A menos que mantengan sus lámparas arregladas y encendidas, no podrán recibir gracia adicional en tiempos de necesidad especial.</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Sólo aquellos que están constantemente recibiendo nuevos suministros de gracia, tendrán un poder proporcional a su necesidad diaria y a su capacidad para usar ese poder. En vez de esperar hacia un tiempo futuro en el que, por medio de una dotación especial de poder espiritual, recibirán un ajuste milagroso para ganar almas, se están rindiendo diariamente a Dios, para que Él les haga vasos adecuados para Su uso.</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Diariamente están mejorando las oportunidades de servicio que están a su alcance. Diariamente están testificando para el Maestro dondequiera que estén, ya sea en alguna humilde esfera de trabajo en el hogar, o en un campo público de utilidad. . . .</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Para el obrero consagrado hay un maravilloso consuelo en el saber que incluso Cristo, durante su vida en la tierra, buscó diariamente a su Padre para obtener nuevas provisiones de la gracia necesaria; y de esta comunión con Dios salió para fortalecer y bendecir a los demás. ¡He aquí al Hijo de Dios inclinado en oración a Su Padre! . . .</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A todos los que se entregan enteramente a su servicio, les promete la ayuda divina. Su propio ejemplo es una garantía de que la súplica ferviente y perseverante a Dios con fe —fe que conduce a la total dependencia de Dios y a la consagración sin reservas a Su obra— servirá para llevar a los hombres la ayuda del Espíritu Santo en la batalla contra el pecado4.</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Bold"/>
                <a:ea typeface="Noto Sans Bold"/>
              </a:rPr>
              <a:t>¡Disponible ahora mismo!</a:t>
            </a:r>
            <a:endParaRPr lang="en-CA" sz="2800" b="0" u="none" strike="noStrike">
              <a:solidFill>
                <a:srgbClr val="0F3999"/>
              </a:solidFill>
              <a:effectLst/>
              <a:uFillTx/>
              <a:latin typeface="Noto Sans Regular"/>
            </a:endParaRPr>
          </a:p>
        </p:txBody>
      </p:sp>
      <p:sp>
        <p:nvSpPr>
          <p:cNvPr id="89" name="The whole heavenly treasure awaits our demand and reception; and as we receive the blessing, we in our turn are to impart it. Thus it is that the holy lamps are fed, and the church becomes a light bearer in the world."/>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2800" b="0" u="none" strike="noStrike">
                <a:solidFill>
                  <a:srgbClr val="0F3999"/>
                </a:solidFill>
                <a:effectLst/>
                <a:uFillTx/>
                <a:latin typeface="Noto Sans Regular"/>
                <a:ea typeface="Noto Sans Regular"/>
              </a:rPr>
              <a:t>Todo el tesoro celestial espera nuestra demanda y recepción; Y a medida que recibimos la bendición, nosotros, a nuestra vez, debemos impartirla. Así es como se alimentan las lámparas sagradas, y la iglesia se convierte en portadora de luz en el mundo.</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0320">
              <a:lnSpc>
                <a:spcPct val="100000"/>
              </a:lnSpc>
              <a:buNone/>
              <a:tabLst>
                <a:tab pos="0" algn="l"/>
              </a:tabLst>
            </a:pPr>
            <a:r>
              <a:rPr lang="en-CA" sz="2610" b="0" u="none" strike="noStrike">
                <a:solidFill>
                  <a:srgbClr val="0F3999"/>
                </a:solidFill>
                <a:effectLst/>
                <a:uFillTx/>
                <a:latin typeface="Noto Sans Regular"/>
                <a:ea typeface="Noto Sans Regular"/>
              </a:rPr>
              <a:t>Y a medianoche se oyó un clamor: He aquí el novio viene; Salid a su encuentro. Entonces todas aquellas vírgenes se levantaron y arreglaron sus lámparas. Y las insensatas dijeron a las prudentes: Danos de tu aceite; porque nuestras lámparas se han apagado. Pero los sabios respondieron, diciendo: No es así; no sea que nos falte a nosotros y a vosotros, sino que id más bien a los que venden, y comprad por[...]</a:t>
            </a:r>
            <a:endParaRPr lang="en-CA" sz="261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Esta es la obra que el Señor quiere que cada alma esté preparada para hacer en este momento, cuando los cuatro ángeles están sosteniendo los cuatro vientos, que no soplarán hasta que los siervos de Dios sean sellados en sus frentes. Ahora no hay tiempo para complacerse a sí mismo. Las lámparas del alma deben ser recortadas. Deben ser provistos con el óleo de la gracia.</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Se deben tomar todas las precauciones para prevenir la decadencia espiritual, no sea que el gran día del Señor nos sorprenda como un ladrón en la noche. Todo testigo de Dios debe ahora obrar inteligentemente en las líneas que Dios ha señalado. Debemos obtener diariamente una experiencia profunda y viva en la obra de perfeccionar el carácter cristiano. Debemos recibir diariamente el óleo santo, para que podamos impartirlo a otros.</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Todos pueden ser portadores de luz para el mundo, si así lo desean. Debemos hundirnos fuera de la vista en Jesús. Debemos recibir la palabra del Señor en consejo e instrucción, y comunicarla con gusto. Ahora hay necesidad de mucha oración. Cristo ordena: "Orad sin cesar", es decir, mantened la mente elevada a Dios, la fuente de todo poder y eficiencia.</a:t>
            </a:r>
            <a:r>
              <a:rPr sz="2550"/>
              <a:t/>
            </a:r>
            <a:br>
              <a:rPr sz="2550"/>
            </a:b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Es posible que hayamos seguido el camino angosto durante mucho tiempo, pero no es seguro tomar esto como prueba de que lo seguiremos hasta el fin. Si hemos caminado con Dios en comunión con el Espíritu, es porque lo hemos buscado diariamente por fe. Desde los dos olivos se nos ha comunicado el aceite de oro que fluye a través de los tubos de oro.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Pero los que no cultivan el espíritu y el hábito de la oración no pueden esperar recibir el aceite dorado de la bondad, de la paciencia, de la longanimidad, de la mansedumbre y del amor.</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Cada uno debe mantenerse separado del mundo, que está lleno de iniquidad. No debemos caminar con Dios por un tiempo, y luego separarnos de Su compañía y caminar en las chispas de nuestra propia leña. Tiene que haber una firme continuación, una perseverancia en los actos de fe. . . .</a:t>
            </a:r>
            <a:r>
              <a:rPr sz="2800"/>
              <a:t/>
            </a:r>
            <a:br>
              <a:rPr sz="2800"/>
            </a:b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 dispensación en la que estamos viviendo ahora ha de ser, para aquellos que lo pidan, la dispensación del Espíritu Santo. Pide Su bendición. Es hora de que seamos más intensos en nuestra devoción. A nosotros se nos ha confiado la ardua, pero feliz y gloriosa obra de revelar a Cristo a los que están en tinieblas.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Estamos llamados a proclamar las verdades especiales para este tiempo. Para todo esto es esencial la efusión del Espíritu. Debemos orar por ello. El Señor espera que se lo pidamos. No hemos sido incondicionales en esta obra5.</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Bold"/>
                <a:ea typeface="Noto Sans Bold"/>
              </a:rPr>
              <a:t>¿Estoy bloqueando el flujo?</a:t>
            </a:r>
            <a:endParaRPr lang="en-CA" sz="2800" b="0" u="none" strike="noStrike">
              <a:solidFill>
                <a:srgbClr val="0F3999"/>
              </a:solidFill>
              <a:effectLst/>
              <a:uFillTx/>
              <a:latin typeface="Noto Sans Regular"/>
            </a:endParaRPr>
          </a:p>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Espíritu nunca puede ser derramado mientras los miembros de la iglesia acaricien la discordia y la amargura mutua. La envidia, los celos, las malas conjeturas y el hablar mal son de Satanás, y efectivamente bloquean el camino contra la obra del Espíritu Santo.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Nada en este mundo es tan querido por Dios como Su iglesia. Nada es guardado por Él con tanto celoso cuidado. Nada ofende tanto a Dios como un acto que daña la influencia de aquellos que están haciendo Su servicio. Pedirá cuentas a todos los que ayuden a Satanás en su obra de criticar y desalentar.</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ustedes mismos. Y mientras ellas iban a comprar, llegó el novio; Y entraron con él las que estaban preparadas a las bodas, y la puerta se cerró. Después se acercaron también las otras vírgenes, diciendo: Señor, Señor, ábrenos. Pero él respondió y dijo: De cierto os digo que no os conozco. Velad, pues, porque no sabéis el día ni la hora en que ha de venir el Hijo del Hombre". Mateo 25:1-13</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Los que están destituidos de simpatía, ternura y amor no pueden hacer la obra de Cristo. Antes de que la profecía pueda cumplirse: Los débiles serán "como David", y la casa de David "como el ángel de Jehová", los hijos de Dios deben desechar todo pensamiento de sospecha con respecto a sus hermanos.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corazón debe latir al unísono con el corazón. La benevolencia cristiana y el amor fraternal deben mostrarse mucho más abundantemente. Las palabras resuenan en mis oídos: "Dibuja juntos, dibuja juntos". La verdad solemne y sagrada para este tiempo es unificar al pueblo de Dios.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deseo de preeminencia debe morir. Un tema de emulación debe tragarse a todos los demás: ¿quién se parecerá más a Cristo en carácter? ¿Quién se ocultará más enteramente en Jesús?</a:t>
            </a:r>
            <a:endParaRPr lang="en-CA" sz="2800" b="0" u="none" strike="noStrike">
              <a:solidFill>
                <a:srgbClr val="0F3999"/>
              </a:solidFill>
              <a:effectLst/>
              <a:uFillTx/>
              <a:latin typeface="Noto Sans Regular"/>
            </a:endParaRPr>
          </a:p>
          <a:p>
            <a:pPr indent="0" defTabSz="914400">
              <a:lnSpc>
                <a:spcPct val="100000"/>
              </a:lnSpc>
              <a:buNone/>
              <a:tabLst>
                <a:tab pos="0" algn="l"/>
              </a:tabLst>
            </a:pPr>
            <a:endParaRPr lang="en-CA" sz="2800" b="0" u="none" strike="noStrike">
              <a:solidFill>
                <a:srgbClr val="0F3999"/>
              </a:solidFill>
              <a:effectLst/>
              <a:uFillTx/>
              <a:latin typeface="Noto Sans Regular"/>
            </a:endParaRPr>
          </a:p>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 transformación del carácter ha de ser el testimonio al mundo del amor de Cristo que mora en nosotros.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Señor espera que su pueblo muestre que el poder redentor de la gracia puede obrar sobre el carácter defectuoso y hacer que se desarrolle en simetría y abundante fecundidad. Pero para que podamos cumplir el propósito de Dios, hay que hacer una obra preparatoria.</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740" b="0" u="none" strike="noStrike">
                <a:solidFill>
                  <a:srgbClr val="0F3999"/>
                </a:solidFill>
                <a:effectLst/>
                <a:uFillTx/>
                <a:latin typeface="Noto Sans Regular"/>
                <a:ea typeface="Noto Sans Regular"/>
              </a:rPr>
              <a:t>El Señor nos pide que vaciemos nuestro corazón del egoísmo que es la raíz de la alienación. Él anhela derramar sobre nosotros su Espíritu Santo en gran medida, y nos invita a despejar el camino por medio de la renuncia a nosotros mismos. Cuando el yo se rinde a Dios, nuestros ojos se abrirán para ver las piedras de tropiezo que nuestra falta de semejanza a Cristo ha puesto en el camino de los demás.</a:t>
            </a:r>
            <a:endParaRPr lang="en-CA" sz="27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Regular"/>
                <a:ea typeface="Noto Sans Regular"/>
              </a:rPr>
              <a:t>Todo esto Dios nos ordena que lo eliminemos. Dice: "Confesaos vuestras faltas los unos a los otros, y orad los unos por los otros, para que seáis sanados". Entonces podemos tener la seguridad que tuvo David cuando, después de confesar su pecado, oró: "Devuélveme el gozo de tu salvación; y sostenme con Tu Espíritu libre. Entonces enseñaré a los transgresores tus caminos; y los pecadores se convertirán a Ti".</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Cuando la gracia de Dios reina en su interior, el alma estará rodeada de una atmósfera de fe, coraje y amor semejante al de Cristo, una atmósfera vigorizante para la vida espiritual de todos los que la inhalen.</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Todos los que participan del amor perdonador de Cristo, todos los que han sido iluminados por el Espíritu de Dios y convertidos a la verdad, sentirán que por estas preciosas bendiciones tiene una deuda con cada alma con la que entra en contacto.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Aquellos que son humildes de corazón, el Señor los usará para alcanzar almas a las que los ministros ordenados no pueden acercarse. Se sentirán movidos a hablar palabras que revelen la gracia salvadora de Cristo. Y al bendecir a los demás, ellos mismos serán bendecidos.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Dios nos da la oportunidad de impartir gracia, para que Él nos llene de gracia aumentada. La esperanza y la fe se fortalecerán a medida que el agente de Dios obre con los talentos y las facilidades que Dios ha provisto. Tendrá un albedrío divino para trabajar con él6.</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Bold"/>
                <a:ea typeface="Noto Sans Bold"/>
              </a:rPr>
              <a:t>El Aceite de Oro</a:t>
            </a:r>
            <a:endParaRPr lang="en-CA" sz="2800" b="0" u="none" strike="noStrike">
              <a:solidFill>
                <a:srgbClr val="0F3999"/>
              </a:solidFill>
              <a:effectLst/>
              <a:uFillTx/>
              <a:latin typeface="Noto Sans Regular"/>
            </a:endParaRPr>
          </a:p>
        </p:txBody>
      </p:sp>
      <p:sp>
        <p:nvSpPr>
          <p:cNvPr id="52" name="Let your loins be girded about, and your lights burning; and ye yourselves like unto men that wait for their lord, when he will return from the wedding; that when he cometh and knocketh, they may open unto him immediately."/>
          <p:cNvSpPr/>
          <p:nvPr/>
        </p:nvSpPr>
        <p:spPr>
          <a:xfrm>
            <a:off x="1031400" y="236484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2800" b="0" u="none" strike="noStrike">
                <a:solidFill>
                  <a:srgbClr val="0F3999"/>
                </a:solidFill>
                <a:effectLst/>
                <a:uFillTx/>
                <a:latin typeface="Noto Sans Regular"/>
                <a:ea typeface="Noto Sans Regular"/>
              </a:rPr>
              <a:t>Estén ceñidos vuestros lomos, y encendidas vuestras luces; y vosotros vosotros como hombres que esperan a su Señor, cuando él volverá de las bodas; para que cuando él venga y llame, le abran inmediatamente.</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550" b="0" u="none" strike="noStrike">
                <a:solidFill>
                  <a:srgbClr val="0F3999"/>
                </a:solidFill>
                <a:effectLst/>
                <a:uFillTx/>
                <a:latin typeface="Noto Sans Bold"/>
                <a:ea typeface="Noto Sans Bold"/>
              </a:rPr>
              <a:t>Mantener el flujo constante</a:t>
            </a:r>
            <a:endParaRPr lang="en-CA" sz="2550" b="0" u="none" strike="noStrike">
              <a:solidFill>
                <a:srgbClr val="0F3999"/>
              </a:solidFill>
              <a:effectLst/>
              <a:uFillTx/>
              <a:latin typeface="Noto Sans Regular"/>
            </a:endParaRPr>
          </a:p>
          <a:p>
            <a:pPr indent="0" defTabSz="416160">
              <a:lnSpc>
                <a:spcPct val="100000"/>
              </a:lnSpc>
              <a:spcBef>
                <a:spcPts val="1001"/>
              </a:spcBef>
              <a:buNone/>
              <a:tabLst>
                <a:tab pos="0" algn="l"/>
              </a:tabLst>
            </a:pPr>
            <a:r>
              <a:rPr sz="2550"/>
              <a:t/>
            </a:r>
            <a:br>
              <a:rPr sz="2550"/>
            </a:br>
            <a:r>
              <a:rPr lang="en-CA" sz="2550" b="0" u="none" strike="noStrike">
                <a:solidFill>
                  <a:srgbClr val="0F3999"/>
                </a:solidFill>
                <a:effectLst/>
                <a:uFillTx/>
                <a:latin typeface="Noto Sans Regular"/>
                <a:ea typeface="Noto Sans Regular"/>
              </a:rPr>
              <a:t>El presente es nuestro día de confianza. A cada persona se le confía algún don o talento peculiar que ha de ser utilizado para hacer progresar el reino del Redentor. A todos los agentes responsables de Dios, desde los más humildes y oscuros hasta los que ocupan altos cargos en la iglesia, se les confían los bienes del Señor.</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No es sólo el ministro el que puede trabajar por la salvación de las almas. Aquellos que tienen los dones más pequeños no están excusados de usar los mejores dones que tienen, y al hacerlo, sus talentos aumentarán. No es seguro jugar con las responsabilidades morales ni despreciar el día de las cosas pequeñas.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 providencia de Dios proporciona Sus fideicomisos de acuerdo con las variadas capacidades de la gente. Nadie debe lamentarse porque no puede glorificar a Dios con talentos que nunca poseyó y de los que no es responsable7.</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La capacidad de recibir el aceite santo de los dos olivos se incrementa a medida que el receptor vacía ese aceite santo de sí mismo en palabra y acción para suplir las necesidades de otras almas. Trabajo, un trabajo precioso y satisfactorio, estar constantemente recibiendo e impartiendo constantemente.</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Necesitamos y debemos tener suministros frescos todos los días. ¡Y a cuántas almas podemos ayudar comunicándonos! Todo el cielo está esperando canales a través de los cuales se pueda derramar el aceite santo, para que sea un gozo y una bendición para los demás.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No tengo miedo de que nadie haga un trabajo torpe si tan solo se convierten en uno con Cristo. Si Él está morando con nosotros, trabajaremos continua y sólidamente, para que nuestra obra permanezca. La plenitud divina fluirá a través del agente humano consagrado para ser dada a los demás.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¿Por qué no tenemos hambre y sed del don del Espíritu, ya que este es el medio por el cual hemos de recibir poder? ¿Por qué no hablamos de ella, oramos por ella, predicamos acerca de ella?</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Espíritu suministra la fuerza que sostiene a las almas que se esfuerzan y luchan en cada emergencia, en medio de la hostilidad de los parientes, el odio al mundo y la comprensión de sus propias imperfecciones y errores.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"Si vosotros... siendo hombres y malos, sabed dar buenas dádivas a vuestros hijos: ¿cuánto más vuestro Padre celestial dará el Espíritu Santo a los que se lo pidan?" El Espíritu Santo, el representante de sí mismo, es el más grande de todos los dones. Todas las "cosas buenas" están comprendidas en esto.</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El Creador mismo no puede darnos nada más grande ni mejor. Cuando suplicamos al Señor que se apiade de nosotros en nuestra angustia y que nos guíe por Su Santo Espíritu, Él nunca rechazará nuestra oración10.</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Bienaventurados los siervos a quienes el Señor, cuando venga, hallará velando; de cierto os digo que se ceñirá y los hará sentar a la mesa, y saldrá y les servirá.</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845280" y="217872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 The Review and Herald, 3 de febrero de 1903. 2 Testimonios para la Iglesia, vol. 6, pp. 11, 12. [Énfasis añadido.] 3 Lecciones objetivas de Cristo, pp. 418, 419. [Énfasis añadido.] 4 Los Hechos de los Apóstoles, pp. 55, 56. [Énfasis añadido.] 5 Testimonios a los ministros, pp. 510-512. [Énfasis añadido.] 6 Testimonios para la Iglesia, vol. 6, pp. 42, 43. 7 Ibíd., vol. 4, p. 618. 8 Ibíd., vol. 6, p. 117. 9 Ibíd., vol. 8, p. 22. 10 Pensamientos desde el Monte de la Bendición, p. 132.</a:t>
            </a:r>
            <a:r>
              <a:rPr sz="1700"/>
              <a:t/>
            </a:r>
            <a:br>
              <a:rPr sz="1700"/>
            </a:br>
            <a:r>
              <a:rPr sz="1700"/>
              <a:t/>
            </a:r>
            <a:br>
              <a:rPr sz="1700"/>
            </a:br>
            <a:r>
              <a:rPr sz="1700"/>
              <a:t/>
            </a:r>
            <a:br>
              <a:rPr sz="1700"/>
            </a:br>
            <a:r>
              <a:rPr sz="1700"/>
              <a:t/>
            </a:r>
            <a:br>
              <a:rPr sz="1700"/>
            </a:br>
            <a:r>
              <a:rPr sz="1700"/>
              <a:t/>
            </a:r>
            <a:br>
              <a:rPr sz="1700"/>
            </a:br>
            <a:r>
              <a:rPr sz="1700"/>
              <a:t/>
            </a:r>
            <a:br>
              <a:rPr sz="1700"/>
            </a:br>
            <a:r>
              <a:rPr sz="1700"/>
              <a:t/>
            </a:r>
            <a:br>
              <a:rPr sz="1700"/>
            </a:br>
            <a:r>
              <a:rPr sz="1700"/>
              <a:t/>
            </a:r>
            <a:br>
              <a:rPr sz="1700"/>
            </a:br>
            <a:r>
              <a:rPr sz="1700"/>
              <a:t/>
            </a:r>
            <a:br>
              <a:rPr sz="1700"/>
            </a:br>
            <a:endParaRPr lang="en-CA" sz="1700" b="0" u="none" strike="noStrike">
              <a:solidFill>
                <a:srgbClr val="0F3999"/>
              </a:solidFill>
              <a:effectLst/>
              <a:uFillTx/>
              <a:latin typeface="Noto Sans Regular"/>
            </a:endParaRPr>
          </a:p>
        </p:txBody>
      </p:sp>
      <p:sp>
        <p:nvSpPr>
          <p:cNvPr id="121" name="References:"/>
          <p:cNvSpPr/>
          <p:nvPr/>
        </p:nvSpPr>
        <p:spPr>
          <a:xfrm>
            <a:off x="838080" y="956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defTabSz="914400">
              <a:lnSpc>
                <a:spcPct val="90000"/>
              </a:lnSpc>
              <a:tabLst>
                <a:tab pos="0" algn="l"/>
              </a:tabLst>
            </a:pPr>
            <a:r>
              <a:rPr lang="en-CA" sz="5000" b="0" u="none" strike="noStrike" cap="all">
                <a:solidFill>
                  <a:srgbClr val="0F3999"/>
                </a:solidFill>
                <a:effectLst/>
                <a:uFillTx/>
                <a:latin typeface="Noto Sans Bold"/>
                <a:ea typeface="Noto Sans Bold"/>
              </a:rPr>
              <a:t>Referencias:</a:t>
            </a:r>
            <a:endParaRPr lang="en-CA" sz="5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Y si viniere en la segunda vigilia, o viniere en la tercera vigilia, y los hallare así, bienaventurados esos siervos. . . . Estad también vosotros preparados, porque el Hijo del Hombre vendrá a la hora que menos pensáis".</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Aquí se nos advierte que no defraudemos a nuestras almas de los privilegios que el Señor ha provisto a fin de que seamos ricos en fe y herederos según la promesa. Debemos estar atentos a la venida del Señor. Los primeros síntomas del letargo espiritual deben ser superados con severidad.</a:t>
            </a:r>
            <a:endParaRPr lang="en-CA" sz="28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4189</Words>
  <Application>Microsoft Office PowerPoint</Application>
  <PresentationFormat>Panorámica</PresentationFormat>
  <Paragraphs>151</Paragraphs>
  <Slides>70</Slides>
  <Notes>70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70</vt:i4>
      </vt:variant>
    </vt:vector>
  </HeadingPairs>
  <TitlesOfParts>
    <vt:vector size="82" baseType="lpstr">
      <vt:lpstr>Aptos</vt:lpstr>
      <vt:lpstr>Aptos Display</vt:lpstr>
      <vt:lpstr>Arial</vt:lpstr>
      <vt:lpstr>Calibri</vt:lpstr>
      <vt:lpstr>inherit</vt:lpstr>
      <vt:lpstr>Noto Sans Bold</vt:lpstr>
      <vt:lpstr>Noto Sans Medium</vt:lpstr>
      <vt:lpstr>Noto Sans Regular</vt:lpstr>
      <vt:lpstr>Symbol</vt:lpstr>
      <vt:lpstr>Times New Roman</vt:lpstr>
      <vt:lpstr>Wingdings</vt:lpstr>
      <vt:lpstr>Office Theme</vt:lpstr>
      <vt:lpstr>Presentación de PowerPoint</vt:lpstr>
      <vt:lpstr>Presentación de PowerPoint</vt:lpstr>
      <vt:lpstr>"Entonces el reino de los cielos será semejante a diez vírgenes que tomaron sus lámparas y salieron al encuentro del esposo. Y cinco de ellos eran sabios, y cinco insensatos. Los necios tomaron sus lámparas, y no llevaron consigo aceite, pero los sabios tomaron aceite en sus vasijas con sus lámparas. Mientras el novio tardaba, todas durmieron y durmieron. [...]</vt:lpstr>
      <vt:lpstr>Y a medianoche se oyó un clamor: He aquí el novio viene; Salid a su encuentro. Entonces todas aquellas vírgenes se levantaron y arreglaron sus lámparas. Y las insensatas dijeron a las prudentes: Danos de tu aceite; porque nuestras lámparas se han apagado. Pero los sabios respondieron, diciendo: No es así; no sea que nos falte a nosotros y a vosotros, sino que id más bien a los que venden, y comprad por[...]</vt:lpstr>
      <vt:lpstr>ustedes mismos. Y mientras ellas iban a comprar, llegó el novio; Y entraron con él las que estaban preparadas a las bodas, y la puerta se cerró. Después se acercaron también las otras vírgenes, diciendo: Señor, Señor, ábrenos. Pero él respondió y dijo: De cierto os digo que no os conozco. Velad, pues, porque no sabéis el día ni la hora en que ha de venir el Hijo del Hombre". Mateo 25:1-13</vt:lpstr>
      <vt:lpstr>El Aceite de Oro</vt:lpstr>
      <vt:lpstr>Bienaventurados los siervos a quienes el Señor, cuando venga, hallará velando; de cierto os digo que se ceñirá y los hará sentar a la mesa, y saldrá y les servirá.</vt:lpstr>
      <vt:lpstr>Y si viniere en la segunda vigilia, o viniere en la tercera vigilia, y los hallare así, bienaventurados esos siervos. . . . Estad también vosotros preparados, porque el Hijo del Hombre vendrá a la hora que menos pensáis".</vt:lpstr>
      <vt:lpstr>Aquí se nos advierte que no defraudemos a nuestras almas de los privilegios que el Señor ha provisto a fin de que seamos ricos en fe y herederos según la promesa. Debemos estar atentos a la venida del Señor. Los primeros síntomas del letargo espiritual deben ser superados con severidad.</vt:lpstr>
      <vt:lpstr>Las primeras inclinaciones a la indolencia espiritual deben ser resistidas firmemente. "Sed sobrios, sed vigilantes", es la exhortación del apóstol. Cada momento debe ser empleado fielmente. "El que persevere hasta el fin, éste será salvo."</vt:lpstr>
      <vt:lpstr>Se nos dice que nos ocupemos de nuestra propia salvación, y la manera en que debemos hacerlo se dice claramente: "Porque Dios es el que produce en vosotros el querer y el hacer por su buena voluntad".</vt:lpstr>
      <vt:lpstr>Aquellos que quieran estar listos para encontrarse con su Señor deben mantener sus lámparas llenas del aceite de la gracia. Fue un descuido hacer esto lo que distinguió a las vírgenes insensatas de las sabias. Tenían lámparas, pero no aceite; Sus caracteres no pudieron resistir la prueba.</vt:lpstr>
      <vt:lpstr>Las vírgenes prudentes no sólo tenían un conocimiento inteligente de la verdad, sino que, por la gracia de Cristo, su fe, su paciencia y su amor aumentaban constantemente. Sus lámparas fueron reabastecidas por su conexión vital con la Luz del mundo.</vt:lpstr>
      <vt:lpstr>Y mientras las vírgenes insensatas se despertaban para encontrar sus lámparas encendidas débilmente o apagándose en la oscuridad, las vírgenes prudentes, con sus lámparas ardiendo brillantemente, entraron en la sala de fiesta, y las puertas se cerraron.</vt:lpstr>
      <vt:lpstr>El aceite con el que las vírgenes prudentes llenaban sus lámparas representa al Espíritu Santo. "El ángel que hablaba conmigo", escribe Zacarías, "vino otra vez, y me despertó como un hombre que se despierta de su sueño, y me dijo: ¿Qué ves?</vt:lpstr>
      <vt:lpstr>Y yo dije: He mirado, y he aquí un candelabro todo de oro, con un tazón encima de él, y sus siete lámparas sobre él, y siete tubos a las siete lámparas que están encima de ella, y dos olivos junto a él, uno a la derecha de la copa, y el otro a su izquierda...</vt:lpstr>
      <vt:lpstr>Entonces yo le respondí, y le dije: ¿Qué son estos dos olivos que están a la derecha del candelero y a su izquierda? Y yo respondí otra vez, y le dije: ¿Qué son estas dos ramas de olivo, que por los dos tubos de oro vacian de sí mismas el aceite de oro?</vt:lpstr>
      <vt:lpstr>Y él me respondió, y dijo: ¿No sabes lo que son éstos? Y yo dije: No, mi Señor. Y él dijo: Estos son los dos ungidos que están junto al Señor de toda la tierra.</vt:lpstr>
      <vt:lpstr>A través de los seres santos que rodean su trono, el Señor mantiene una comunicación constante con los habitantes de la tierra. El aceite de oro representa la gracia con la que Dios mantiene abastecidas las lámparas de los creyentes. Si no fuera porque este aceite santo se derrama del cielo en los mensajes del Espíritu de Dios, los agentes del mal tendrían control total sobre los hombres.</vt:lpstr>
      <vt:lpstr>Dios es deshonrado cuando no recibimos las comunicaciones que Él nos envía. Así nos negamos a que el aceite de oro que él derramaría en nuestras almas sea comunicado a los que están en tinieblas.</vt:lpstr>
      <vt:lpstr>Cuando llegue el llamado: "He aquí que viene el novio; salid a su encuentro", los que no han recibido el óleo santo, los que no han atesorado la gracia de Cristo en sus corazones, descubrirán, como las vírgenes insensatas, que no están dispuestos a encontrarse con su Señor.</vt:lpstr>
      <vt:lpstr>No tienen en sí mismos el poder de obtener el petróleo, y sus vidas están destrozadas. Pero si se pide el Espíritu de Dios, si suplicamos, como lo hizo Moisés: "Muéstrame tu gloria", el amor de Dios se derramará en nuestros corazones. El aceite de oro nos será dado.1</vt:lpstr>
      <vt:lpstr>La efusión del aceite</vt:lpstr>
      <vt:lpstr>De esto se alimentan las lámparas del santuario, para que puedan dar una luz continua y resplandeciente. De modo que de los ungidos que están en la presencia de Dios, la plenitud de la luz, el amor y el poder divinos son impartidos a Su pueblo, para que puedan impartir a otros luz, gozo y refrigerio. Han de convertirse en canales a través de los cuales los instrumentos divinos comunican al mundo la marea del amor de Dios.</vt:lpstr>
      <vt:lpstr>El propósito que Dios busca cumplir a través de su pueblo hoy es el mismo que deseó lograr a través de Israel cuando los sacó de Egipto. Al contemplar la bondad, la misericordia, la justicia y el amor de Dios revelados en la iglesia, el mundo debe tener una representación de Su carácter.</vt:lpstr>
      <vt:lpstr>Y cuando la ley de Dios se ejemplifique así en la vida, incluso el mundo reconocerá la superioridad de aquellos que aman, temen y sirven a Dios por encima de todos los demás pueblos de la tierra. El Señor tiene sus ojos sobre cada uno de los miembros de su pueblo; Él tiene Sus planes concernientes a cada uno.2</vt:lpstr>
      <vt:lpstr>La luz que se derrama en el extranjero</vt:lpstr>
      <vt:lpstr>La oscuridad ha de desaparecer ante los brillantes rayos del Sol de Justicia. El poder del infierno ha sido vencido.</vt:lpstr>
      <vt:lpstr>Pero ningún hombre puede impartir lo que él mismo no ha recibido. En la obra de Dios, la humanidad no puede originar nada. Ningún hombre puede, por su propio esfuerzo, convertirse en portador de luz para Dios. Era el aceite de oro vaciado por los mensajeros celestiales en los tubos de oro, para ser conducido desde la copa de oro a las lámparas del santuario, lo que producía una luz brillante y resplandeciente continua.</vt:lpstr>
      <vt:lpstr>Es el amor de Dios, transferido continuamente al hombre, lo que le permite impartir luz. En el corazón de todos los que están unidos a Dios por la fe fluye libremente el óleo dorado del amor, para resplandecer de nuevo en las buenas obras, en el servicio real y sincero a Dios.</vt:lpstr>
      <vt:lpstr>En el don grande e inconmensurable del Espíritu Santo están contenidos todos los recursos del cielo. No es debido a ninguna restricción de parte de Dios que las riquezas de Su gracia no fluyan hacia la tierra a los hombres. Si todos estuvieran dispuestos a recibir, todos se llenarían de Su Espíritu.</vt:lpstr>
      <vt:lpstr>Es el privilegio de cada alma ser un canal vivo a través del cual Dios puede comunicar al mundo los tesoros de su gracia, las inescrutables riquezas de Cristo. No hay nada que Cristo desee tanto como agentes que representen al mundo Su Espíritu y carácter.</vt:lpstr>
      <vt:lpstr>No hay nada que el mundo necesite tanto como la manifestación a través de la humanidad del amor del Salvador. Todo el cielo está esperando canales a través de los cuales se pueda derramar el óleo santo para que sea un gozo y una bendición para el corazón humano3.</vt:lpstr>
      <vt:lpstr>Cada uno una vasija</vt:lpstr>
      <vt:lpstr>Sólo aquellos que están constantemente recibiendo nuevos suministros de gracia, tendrán un poder proporcional a su necesidad diaria y a su capacidad para usar ese poder. En vez de esperar hacia un tiempo futuro en el que, por medio de una dotación especial de poder espiritual, recibirán un ajuste milagroso para ganar almas, se están rindiendo diariamente a Dios, para que Él les haga vasos adecuados para Su uso.</vt:lpstr>
      <vt:lpstr>Diariamente están mejorando las oportunidades de servicio que están a su alcance. Diariamente están testificando para el Maestro dondequiera que estén, ya sea en alguna humilde esfera de trabajo en el hogar, o en un campo público de utilidad. . . .</vt:lpstr>
      <vt:lpstr>Para el obrero consagrado hay un maravilloso consuelo en el saber que incluso Cristo, durante su vida en la tierra, buscó diariamente a su Padre para obtener nuevas provisiones de la gracia necesaria; y de esta comunión con Dios salió para fortalecer y bendecir a los demás. ¡He aquí al Hijo de Dios inclinado en oración a Su Padre! . . .</vt:lpstr>
      <vt:lpstr>A todos los que se entregan enteramente a su servicio, les promete la ayuda divina. Su propio ejemplo es una garantía de que la súplica ferviente y perseverante a Dios con fe —fe que conduce a la total dependencia de Dios y a la consagración sin reservas a Su obra— servirá para llevar a los hombres la ayuda del Espíritu Santo en la batalla contra el pecado4.</vt:lpstr>
      <vt:lpstr>¡Disponible ahora mismo!</vt:lpstr>
      <vt:lpstr>Esta es la obra que el Señor quiere que cada alma esté preparada para hacer en este momento, cuando los cuatro ángeles están sosteniendo los cuatro vientos, que no soplarán hasta que los siervos de Dios sean sellados en sus frentes. Ahora no hay tiempo para complacerse a sí mismo. Las lámparas del alma deben ser recortadas. Deben ser provistos con el óleo de la gracia.</vt:lpstr>
      <vt:lpstr>Se deben tomar todas las precauciones para prevenir la decadencia espiritual, no sea que el gran día del Señor nos sorprenda como un ladrón en la noche. Todo testigo de Dios debe ahora obrar inteligentemente en las líneas que Dios ha señalado. Debemos obtener diariamente una experiencia profunda y viva en la obra de perfeccionar el carácter cristiano. Debemos recibir diariamente el óleo santo, para que podamos impartirlo a otros.</vt:lpstr>
      <vt:lpstr>Todos pueden ser portadores de luz para el mundo, si así lo desean. Debemos hundirnos fuera de la vista en Jesús. Debemos recibir la palabra del Señor en consejo e instrucción, y comunicarla con gusto. Ahora hay necesidad de mucha oración. Cristo ordena: "Orad sin cesar", es decir, mantened la mente elevada a Dios, la fuente de todo poder y eficiencia. </vt:lpstr>
      <vt:lpstr>Es posible que hayamos seguido el camino angosto durante mucho tiempo, pero no es seguro tomar esto como prueba de que lo seguiremos hasta el fin. Si hemos caminado con Dios en comunión con el Espíritu, es porque lo hemos buscado diariamente por fe. Desde los dos olivos se nos ha comunicado el aceite de oro que fluye a través de los tubos de oro.</vt:lpstr>
      <vt:lpstr>Pero los que no cultivan el espíritu y el hábito de la oración no pueden esperar recibir el aceite dorado de la bondad, de la paciencia, de la longanimidad, de la mansedumbre y del amor.</vt:lpstr>
      <vt:lpstr>Cada uno debe mantenerse separado del mundo, que está lleno de iniquidad. No debemos caminar con Dios por un tiempo, y luego separarnos de Su compañía y caminar en las chispas de nuestra propia leña. Tiene que haber una firme continuación, una perseverancia en los actos de fe. . . . </vt:lpstr>
      <vt:lpstr>La dispensación en la que estamos viviendo ahora ha de ser, para aquellos que lo pidan, la dispensación del Espíritu Santo. Pide Su bendición. Es hora de que seamos más intensos en nuestra devoción. A nosotros se nos ha confiado la ardua, pero feliz y gloriosa obra de revelar a Cristo a los que están en tinieblas.</vt:lpstr>
      <vt:lpstr>Estamos llamados a proclamar las verdades especiales para este tiempo. Para todo esto es esencial la efusión del Espíritu. Debemos orar por ello. El Señor espera que se lo pidamos. No hemos sido incondicionales en esta obra5.</vt:lpstr>
      <vt:lpstr>¿Estoy bloqueando el flujo? El Espíritu nunca puede ser derramado mientras los miembros de la iglesia acaricien la discordia y la amargura mutua. La envidia, los celos, las malas conjeturas y el hablar mal son de Satanás, y efectivamente bloquean el camino contra la obra del Espíritu Santo.</vt:lpstr>
      <vt:lpstr>Nada en este mundo es tan querido por Dios como Su iglesia. Nada es guardado por Él con tanto celoso cuidado. Nada ofende tanto a Dios como un acto que daña la influencia de aquellos que están haciendo Su servicio. Pedirá cuentas a todos los que ayuden a Satanás en su obra de criticar y desalentar.</vt:lpstr>
      <vt:lpstr>Los que están destituidos de simpatía, ternura y amor no pueden hacer la obra de Cristo. Antes de que la profecía pueda cumplirse: Los débiles serán "como David", y la casa de David "como el ángel de Jehová", los hijos de Dios deben desechar todo pensamiento de sospecha con respecto a sus hermanos.</vt:lpstr>
      <vt:lpstr>El corazón debe latir al unísono con el corazón. La benevolencia cristiana y el amor fraternal deben mostrarse mucho más abundantemente. Las palabras resuenan en mis oídos: "Dibuja juntos, dibuja juntos". La verdad solemne y sagrada para este tiempo es unificar al pueblo de Dios.</vt:lpstr>
      <vt:lpstr>El deseo de preeminencia debe morir. Un tema de emulación debe tragarse a todos los demás: ¿quién se parecerá más a Cristo en carácter? ¿Quién se ocultará más enteramente en Jesús?  La transformación del carácter ha de ser el testimonio al mundo del amor de Cristo que mora en nosotros.</vt:lpstr>
      <vt:lpstr>El Señor espera que su pueblo muestre que el poder redentor de la gracia puede obrar sobre el carácter defectuoso y hacer que se desarrolle en simetría y abundante fecundidad. Pero para que podamos cumplir el propósito de Dios, hay que hacer una obra preparatoria.</vt:lpstr>
      <vt:lpstr>El Señor nos pide que vaciemos nuestro corazón del egoísmo que es la raíz de la alienación. Él anhela derramar sobre nosotros su Espíritu Santo en gran medida, y nos invita a despejar el camino por medio de la renuncia a nosotros mismos. Cuando el yo se rinde a Dios, nuestros ojos se abrirán para ver las piedras de tropiezo que nuestra falta de semejanza a Cristo ha puesto en el camino de los demás.</vt:lpstr>
      <vt:lpstr>Todo esto Dios nos ordena que lo eliminemos. Dice: "Confesaos vuestras faltas los unos a los otros, y orad los unos por los otros, para que seáis sanados". Entonces podemos tener la seguridad que tuvo David cuando, después de confesar su pecado, oró: "Devuélveme el gozo de tu salvación; y sostenme con Tu Espíritu libre. Entonces enseñaré a los transgresores tus caminos; y los pecadores se convertirán a Ti".</vt:lpstr>
      <vt:lpstr>Cuando la gracia de Dios reina en su interior, el alma estará rodeada de una atmósfera de fe, coraje y amor semejante al de Cristo, una atmósfera vigorizante para la vida espiritual de todos los que la inhalen.</vt:lpstr>
      <vt:lpstr>Todos los que participan del amor perdonador de Cristo, todos los que han sido iluminados por el Espíritu de Dios y convertidos a la verdad, sentirán que por estas preciosas bendiciones tiene una deuda con cada alma con la que entra en contacto.</vt:lpstr>
      <vt:lpstr>Aquellos que son humildes de corazón, el Señor los usará para alcanzar almas a las que los ministros ordenados no pueden acercarse. Se sentirán movidos a hablar palabras que revelen la gracia salvadora de Cristo. Y al bendecir a los demás, ellos mismos serán bendecidos.</vt:lpstr>
      <vt:lpstr>Dios nos da la oportunidad de impartir gracia, para que Él nos llene de gracia aumentada. La esperanza y la fe se fortalecerán a medida que el agente de Dios obre con los talentos y las facilidades que Dios ha provisto. Tendrá un albedrío divino para trabajar con él6.</vt:lpstr>
      <vt:lpstr>Mantener el flujo constante  El presente es nuestro día de confianza. A cada persona se le confía algún don o talento peculiar que ha de ser utilizado para hacer progresar el reino del Redentor. A todos los agentes responsables de Dios, desde los más humildes y oscuros hasta los que ocupan altos cargos en la iglesia, se les confían los bienes del Señor.</vt:lpstr>
      <vt:lpstr>No es sólo el ministro el que puede trabajar por la salvación de las almas. Aquellos que tienen los dones más pequeños no están excusados de usar los mejores dones que tienen, y al hacerlo, sus talentos aumentarán. No es seguro jugar con las responsabilidades morales ni despreciar el día de las cosas pequeñas.</vt:lpstr>
      <vt:lpstr>La providencia de Dios proporciona Sus fideicomisos de acuerdo con las variadas capacidades de la gente. Nadie debe lamentarse porque no puede glorificar a Dios con talentos que nunca poseyó y de los que no es responsable7.</vt:lpstr>
      <vt:lpstr>La capacidad de recibir el aceite santo de los dos olivos se incrementa a medida que el receptor vacía ese aceite santo de sí mismo en palabra y acción para suplir las necesidades de otras almas. Trabajo, un trabajo precioso y satisfactorio, estar constantemente recibiendo e impartiendo constantemente.</vt:lpstr>
      <vt:lpstr>Necesitamos y debemos tener suministros frescos todos los días. ¡Y a cuántas almas podemos ayudar comunicándonos! Todo el cielo está esperando canales a través de los cuales se pueda derramar el aceite santo, para que sea un gozo y una bendición para los demás.</vt:lpstr>
      <vt:lpstr>No tengo miedo de que nadie haga un trabajo torpe si tan solo se convierten en uno con Cristo. Si Él está morando con nosotros, trabajaremos continua y sólidamente, para que nuestra obra permanezca. La plenitud divina fluirá a través del agente humano consagrado para ser dada a los demás.</vt:lpstr>
      <vt:lpstr>¿Por qué no tenemos hambre y sed del don del Espíritu, ya que este es el medio por el cual hemos de recibir poder? ¿Por qué no hablamos de ella, oramos por ella, predicamos acerca de ella?</vt:lpstr>
      <vt:lpstr>El Espíritu suministra la fuerza que sostiene a las almas que se esfuerzan y luchan en cada emergencia, en medio de la hostilidad de los parientes, el odio al mundo y la comprensión de sus propias imperfecciones y errores.</vt:lpstr>
      <vt:lpstr>"Si vosotros... siendo hombres y malos, sabed dar buenas dádivas a vuestros hijos: ¿cuánto más vuestro Padre celestial dará el Espíritu Santo a los que se lo pidan?" El Espíritu Santo, el representante de sí mismo, es el más grande de todos los dones. Todas las "cosas buenas" están comprendidas en esto.</vt:lpstr>
      <vt:lpstr>El Creador mismo no puede darnos nada más grande ni mejor. Cuando suplicamos al Señor que se apiade de nosotros en nuestra angustia y que nos guíe por Su Santo Espíritu, Él nunca rechazará nuestra oración10.</vt:lpstr>
      <vt:lpstr>1 The Review and Herald, 3 de febrero de 1903. 2 Testimonios para la Iglesia, vol. 6, pp. 11, 12. [Énfasis añadido.] 3 Lecciones objetivas de Cristo, pp. 418, 419. [Énfasis añadido.] 4 Los Hechos de los Apóstoles, pp. 55, 56. [Énfasis añadido.] 5 Testimonios a los ministros, pp. 510-512. [Énfasis añadido.] 6 Testimonios para la Iglesia, vol. 6, pp. 42, 43. 7 Ibíd., vol. 4, p. 618. 8 Ibíd., vol. 6, p. 117. 9 Ibíd., vol. 8, p. 22. 10 Pensamientos desde el Monte de la Bendición, p. 132.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5</cp:revision>
  <dcterms:modified xsi:type="dcterms:W3CDTF">2025-07-11T18:01:25Z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70</vt:i4>
  </property>
</Properties>
</file>