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9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55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16054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5665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6711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8838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32344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4756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1479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4810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4457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09225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2" name="PlaceHolder 1"/>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7"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Title Text</a:t>
            </a:r>
            <a:endParaRPr lang="en-CA" sz="8800" b="0" u="none" strike="noStrike">
              <a:solidFill>
                <a:srgbClr val="000000"/>
              </a:solidFill>
              <a:effectLst/>
              <a:uFillTx/>
              <a:latin typeface="Arial"/>
            </a:endParaRPr>
          </a:p>
        </p:txBody>
      </p:sp>
      <p:pic>
        <p:nvPicPr>
          <p:cNvPr id="38" name="Picture 10" descr="Picture 10"/>
          <p:cNvPicPr/>
          <p:nvPr/>
        </p:nvPicPr>
        <p:blipFill>
          <a:blip r:embed="rId3"/>
          <a:stretch/>
        </p:blipFill>
        <p:spPr>
          <a:xfrm>
            <a:off x="10069200" y="5831640"/>
            <a:ext cx="1584720" cy="508320"/>
          </a:xfrm>
          <a:prstGeom prst="rect">
            <a:avLst/>
          </a:prstGeom>
          <a:noFill/>
          <a:ln w="12700">
            <a:noFill/>
          </a:ln>
        </p:spPr>
      </p:pic>
      <p:sp>
        <p:nvSpPr>
          <p:cNvPr id="39"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40" name="Picture 5" descr="Picture 5"/>
          <p:cNvPicPr/>
          <p:nvPr/>
        </p:nvPicPr>
        <p:blipFill>
          <a:blip r:embed="rId4"/>
          <a:stretch/>
        </p:blipFill>
        <p:spPr>
          <a:xfrm>
            <a:off x="554400" y="600120"/>
            <a:ext cx="232920" cy="192240"/>
          </a:xfrm>
          <a:prstGeom prst="rect">
            <a:avLst/>
          </a:prstGeom>
          <a:noFill/>
          <a:ln w="12700">
            <a:noFill/>
          </a:ln>
        </p:spPr>
      </p:pic>
      <p:sp>
        <p:nvSpPr>
          <p:cNvPr id="41" name="PlaceHolder 1"/>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2"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3"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6"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34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34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34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34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34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34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3400" b="0" u="none" strike="noStrike">
                <a:solidFill>
                  <a:srgbClr val="000000"/>
                </a:solidFill>
                <a:effectLst/>
                <a:uFillTx/>
                <a:latin typeface="Aptos"/>
              </a:rPr>
              <a:t>Seventh Outline Level</a:t>
            </a:r>
          </a:p>
        </p:txBody>
      </p:sp>
      <p:sp>
        <p:nvSpPr>
          <p:cNvPr id="7"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8" name="PlaceHolder 4"/>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11" name="Picture 11" descr="Picture 11"/>
          <p:cNvPicPr/>
          <p:nvPr/>
        </p:nvPicPr>
        <p:blipFill>
          <a:blip r:embed="rId3"/>
          <a:stretch/>
        </p:blipFill>
        <p:spPr>
          <a:xfrm>
            <a:off x="10100520" y="5565240"/>
            <a:ext cx="496080" cy="496080"/>
          </a:xfrm>
          <a:prstGeom prst="rect">
            <a:avLst/>
          </a:prstGeom>
          <a:noFill/>
          <a:ln w="12700">
            <a:noFill/>
          </a:ln>
        </p:spPr>
      </p:pic>
      <p:pic>
        <p:nvPicPr>
          <p:cNvPr id="12" name="Picture 4" descr="Picture 4"/>
          <p:cNvPicPr/>
          <p:nvPr/>
        </p:nvPicPr>
        <p:blipFill>
          <a:blip r:embed="rId4"/>
          <a:stretch/>
        </p:blipFill>
        <p:spPr>
          <a:xfrm>
            <a:off x="10107360" y="435960"/>
            <a:ext cx="1546560" cy="496080"/>
          </a:xfrm>
          <a:prstGeom prst="rect">
            <a:avLst/>
          </a:prstGeom>
          <a:noFill/>
          <a:ln w="12700">
            <a:noFill/>
          </a:ln>
        </p:spPr>
      </p:pic>
      <p:sp>
        <p:nvSpPr>
          <p:cNvPr id="1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14" name="Picture 5" descr="Picture 5"/>
          <p:cNvPicPr/>
          <p:nvPr/>
        </p:nvPicPr>
        <p:blipFill>
          <a:blip r:embed="rId5"/>
          <a:stretch/>
        </p:blipFill>
        <p:spPr>
          <a:xfrm>
            <a:off x="554400" y="600120"/>
            <a:ext cx="232920" cy="192240"/>
          </a:xfrm>
          <a:prstGeom prst="rect">
            <a:avLst/>
          </a:prstGeom>
          <a:noFill/>
          <a:ln w="12700">
            <a:noFill/>
          </a:ln>
        </p:spPr>
      </p:pic>
      <p:sp>
        <p:nvSpPr>
          <p:cNvPr id="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400" b="0" u="none" strike="noStrike">
                <a:solidFill>
                  <a:srgbClr val="0F3999"/>
                </a:solidFill>
                <a:effectLst/>
                <a:uFillTx/>
                <a:latin typeface="Noto Sans Regular"/>
                <a:ea typeface="Noto Sans Regular"/>
              </a:rPr>
              <a:t>Title Text</a:t>
            </a:r>
            <a:endParaRPr lang="en-CA" sz="3400" b="0" u="none" strike="noStrike">
              <a:solidFill>
                <a:srgbClr val="0F3999"/>
              </a:solidFill>
              <a:effectLst/>
              <a:uFillTx/>
              <a:latin typeface="Noto Sans Regular"/>
            </a:endParaRPr>
          </a:p>
        </p:txBody>
      </p:sp>
      <p:sp>
        <p:nvSpPr>
          <p:cNvPr id="16" name="PlaceHolder 2"/>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17"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19"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0"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22"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3" name="PlaceHolder 3"/>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5"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6" name="PlaceHolder 3"/>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7"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8"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9"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30" name="PlaceHolder 4"/>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pic>
        <p:nvPicPr>
          <p:cNvPr id="31" name="Picture 10" descr="Picture 10"/>
          <p:cNvPicPr/>
          <p:nvPr/>
        </p:nvPicPr>
        <p:blipFill>
          <a:blip r:embed="rId3"/>
          <a:stretch/>
        </p:blipFill>
        <p:spPr>
          <a:xfrm>
            <a:off x="10069200" y="5831640"/>
            <a:ext cx="1584720" cy="508320"/>
          </a:xfrm>
          <a:prstGeom prst="rect">
            <a:avLst/>
          </a:prstGeom>
          <a:noFill/>
          <a:ln w="12700">
            <a:noFill/>
          </a:ln>
        </p:spPr>
      </p:pic>
      <p:sp>
        <p:nvSpPr>
          <p:cNvPr id="32"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3" name="Picture 5" descr="Picture 5"/>
          <p:cNvPicPr/>
          <p:nvPr/>
        </p:nvPicPr>
        <p:blipFill>
          <a:blip r:embed="rId4"/>
          <a:stretch/>
        </p:blipFill>
        <p:spPr>
          <a:xfrm>
            <a:off x="554400" y="600120"/>
            <a:ext cx="232920" cy="192240"/>
          </a:xfrm>
          <a:prstGeom prst="rect">
            <a:avLst/>
          </a:prstGeom>
          <a:noFill/>
          <a:ln w="12700">
            <a:noFill/>
          </a:ln>
        </p:spPr>
      </p:pic>
      <p:sp>
        <p:nvSpPr>
          <p:cNvPr id="34" name="PlaceHolder 1"/>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35"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3400" b="0" u="none" strike="noStrike">
                <a:solidFill>
                  <a:srgbClr val="0F3999"/>
                </a:solidFill>
                <a:effectLst/>
                <a:uFillTx/>
                <a:latin typeface="Noto Sans Regular"/>
              </a:rPr>
              <a:t>Click to edit the title text format</a:t>
            </a:r>
          </a:p>
        </p:txBody>
      </p:sp>
      <p:sp>
        <p:nvSpPr>
          <p:cNvPr id="36" name="PlaceHolder 3"/>
          <p:cNvSpPr>
            <a:spLocks noGrp="1"/>
          </p:cNvSpPr>
          <p:nvPr>
            <p:ph type="body"/>
          </p:nvPr>
        </p:nvSpPr>
        <p:spPr>
          <a:xfrm>
            <a:off x="609480" y="180000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34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400" b="0" u="none" strike="noStrike">
                <a:solidFill>
                  <a:srgbClr val="0F3999"/>
                </a:solidFill>
                <a:effectLst/>
                <a:uFillTx/>
                <a:latin typeface="Noto Sans Regular"/>
                <a:ea typeface="Noto Sans Regular"/>
              </a:rPr>
              <a:t>¡Que el Señor responda misericordiosamente al anhelo sincero de todos los que buscan fervientemente este refuerzo y reciba Su Espíritu Santo en el poder de la lluvia tardía durante esta Semana Especial de Oración!</a:t>
            </a:r>
            <a:endParaRPr lang="en-CA" sz="34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1"/>
          <p:cNvSpPr/>
          <p:nvPr/>
        </p:nvSpPr>
        <p:spPr>
          <a:xfrm>
            <a:off x="833400" y="2098800"/>
            <a:ext cx="9599400" cy="29865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El refuerzo final de Dios</a:t>
            </a:r>
            <a:endParaRPr lang="en-CA" sz="8800" b="0" u="none" strike="noStrike">
              <a:solidFill>
                <a:srgbClr val="000000"/>
              </a:solidFill>
              <a:effectLst/>
              <a:uFillTx/>
              <a:latin typeface="Arial"/>
            </a:endParaRPr>
          </a:p>
        </p:txBody>
      </p:sp>
      <p:sp>
        <p:nvSpPr>
          <p:cNvPr id="46" name="TextBox 8"/>
          <p:cNvSpPr/>
          <p:nvPr/>
        </p:nvSpPr>
        <p:spPr>
          <a:xfrm>
            <a:off x="9216360" y="560160"/>
            <a:ext cx="2631960" cy="5738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spcBef>
                <a:spcPts val="1199"/>
              </a:spcBef>
              <a:tabLst>
                <a:tab pos="0" algn="l"/>
              </a:tabLst>
            </a:pPr>
            <a:r>
              <a:rPr lang="en-CA" sz="2800" b="0" u="none" strike="noStrike">
                <a:solidFill>
                  <a:srgbClr val="0F3999"/>
                </a:solidFill>
                <a:effectLst/>
                <a:uFillTx/>
                <a:latin typeface="Noto Sans Regular"/>
                <a:ea typeface="Noto Sans Regular"/>
              </a:rPr>
              <a:t>Editorial</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5"/>
                                        </p:tgtEl>
                                        <p:attrNameLst>
                                          <p:attrName>style.visibility</p:attrName>
                                        </p:attrNameLst>
                                      </p:cBhvr>
                                      <p:to>
                                        <p:strVal val="visible"/>
                                      </p:to>
                                    </p:set>
                                    <p:anim calcmode="lin" valueType="num">
                                      <p:cBhvr additive="repl">
                                        <p:cTn id="7" dur="1000" fill="hold"/>
                                        <p:tgtEl>
                                          <p:spTgt spid="45"/>
                                        </p:tgtEl>
                                        <p:attrNameLst>
                                          <p:attrName>ppt_x</p:attrName>
                                        </p:attrNameLst>
                                      </p:cBhvr>
                                      <p:tavLst>
                                        <p:tav tm="0">
                                          <p:val>
                                            <p:strVal val="#ppt_x"/>
                                          </p:val>
                                        </p:tav>
                                        <p:tav tm="100000">
                                          <p:val>
                                            <p:strVal val="#ppt_x"/>
                                          </p:val>
                                        </p:tav>
                                      </p:tavLst>
                                    </p:anim>
                                    <p:anim calcmode="lin" valueType="num">
                                      <p:cBhvr additive="repl">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400" b="0" u="none" strike="noStrike">
                <a:solidFill>
                  <a:srgbClr val="0F3999"/>
                </a:solidFill>
                <a:effectLst/>
                <a:uFillTx/>
                <a:latin typeface="Noto Sans Regular"/>
                <a:ea typeface="Noto Sans Regular"/>
              </a:rPr>
              <a:t>Cuando algo se refuerza, se fortalece aún más para que no se rompa cuando, de otro modo, tendería naturalmente a romperse bajo una presión extrema.</a:t>
            </a:r>
            <a:endParaRPr lang="en-CA" sz="34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77680">
              <a:lnSpc>
                <a:spcPct val="100000"/>
              </a:lnSpc>
              <a:buNone/>
              <a:tabLst>
                <a:tab pos="0" algn="l"/>
              </a:tabLst>
            </a:pPr>
            <a:r>
              <a:rPr lang="en-CA" sz="3270" b="0" u="none" strike="noStrike">
                <a:solidFill>
                  <a:srgbClr val="0F3999"/>
                </a:solidFill>
                <a:effectLst/>
                <a:uFillTx/>
                <a:latin typeface="Noto Sans Regular"/>
                <a:ea typeface="Noto Sans Regular"/>
              </a:rPr>
              <a:t>¿Y nosotros? ¿Te sientes especialmente fuerte en este momento, física, mental y espiritualmente? En este momento precario de la historia, todos los creyentes deben ser muy conscientes de nuestra fragilidad y limitaciones humanas, y de nuestra gran necesidad del Todopoderoso.</a:t>
            </a:r>
            <a:endParaRPr lang="en-CA" sz="32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031400" y="1704600"/>
            <a:ext cx="9123840" cy="3639240"/>
          </a:xfrm>
          <a:prstGeom prst="rect">
            <a:avLst/>
          </a:prstGeom>
          <a:noFill/>
          <a:ln w="12600">
            <a:noFill/>
          </a:ln>
        </p:spPr>
        <p:txBody>
          <a:bodyPr lIns="45720" tIns="45000" rIns="45720" bIns="45000" anchor="t">
            <a:noAutofit/>
          </a:bodyPr>
          <a:lstStyle/>
          <a:p>
            <a:pPr indent="0" defTabSz="786240">
              <a:lnSpc>
                <a:spcPct val="100000"/>
              </a:lnSpc>
              <a:buNone/>
              <a:tabLst>
                <a:tab pos="0" algn="l"/>
              </a:tabLst>
            </a:pPr>
            <a:r>
              <a:rPr lang="en-CA" sz="2930" b="0" u="none" strike="noStrike">
                <a:solidFill>
                  <a:srgbClr val="0F3999"/>
                </a:solidFill>
                <a:effectLst/>
                <a:uFillTx/>
                <a:latin typeface="Noto Sans Regular"/>
                <a:ea typeface="Noto Sans Regular"/>
              </a:rPr>
              <a:t>Dios en Su misericordia sabe cuánto nos beneficiaríamos de una fortificación adicional en este momento, por lo que en este año que marca el 100 aniversario de la organización del Movimiento de Reforma Adventista del Séptimo Día, reconocemos nuestra necesidad de Su refuerzo final para terminar la tarea asignada a los fieles en estos últimos días.</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95600">
              <a:lnSpc>
                <a:spcPct val="100000"/>
              </a:lnSpc>
              <a:buNone/>
              <a:tabLst>
                <a:tab pos="0" algn="l"/>
              </a:tabLst>
            </a:pPr>
            <a:r>
              <a:rPr lang="en-CA" sz="2960" b="0" u="none" strike="noStrike">
                <a:solidFill>
                  <a:srgbClr val="0F3999"/>
                </a:solidFill>
                <a:effectLst/>
                <a:uFillTx/>
                <a:latin typeface="Noto Sans Regular"/>
                <a:ea typeface="Noto Sans Regular"/>
              </a:rPr>
              <a:t>Al reunirnos humildemente para reunirnos en esta Semana Especial de Oración, debemos orar fervientemente por el derramamiento del Espíritu Santo en su plenitud. Este "refrigerio" es el maravilloso refuerzo prometido desde el Cielo y ha de ser provisto amablemente en condiciones sencillas.</a:t>
            </a:r>
            <a:endParaRPr lang="en-CA" sz="296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400" b="0" u="none" strike="noStrike">
                <a:solidFill>
                  <a:srgbClr val="0F3999"/>
                </a:solidFill>
                <a:effectLst/>
                <a:uFillTx/>
                <a:latin typeface="Noto Sans Regular"/>
                <a:ea typeface="Noto Sans Regular"/>
              </a:rPr>
              <a:t>Las lecturas de esta Semana Especial de Oración describen esas condiciones y las abundantes bendiciones que se pueden obtener al recibir el Espíritu Santo en el poder de la lluvia tardía.</a:t>
            </a:r>
            <a:endParaRPr lang="en-CA" sz="34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400" b="0" u="none" strike="noStrike">
                <a:solidFill>
                  <a:srgbClr val="0F3999"/>
                </a:solidFill>
                <a:effectLst/>
                <a:uFillTx/>
                <a:latin typeface="Noto Sans Regular"/>
                <a:ea typeface="Noto Sans Regular"/>
              </a:rPr>
              <a:t>A medida que avanzamos en estas lecturas sobre el tema El Refuerzo Final de Dios con el objetivo de cumplir verdaderamente con esas condiciones, abiertos y listos para recibir este derramamiento, nuestra fe será ricamente recompensada.</a:t>
            </a:r>
            <a:endParaRPr lang="en-CA" sz="34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400" b="0" u="none" strike="noStrike">
                <a:solidFill>
                  <a:srgbClr val="0F3999"/>
                </a:solidFill>
                <a:effectLst/>
                <a:uFillTx/>
                <a:latin typeface="Noto Sans Regular"/>
                <a:ea typeface="Noto Sans Regular"/>
              </a:rPr>
              <a:t>Procuremos también compartir la gran bendición de estas lecturas con otras personas que puedan estar aisladas o confinadas en sus hogares.</a:t>
            </a:r>
            <a:endParaRPr lang="en-CA" sz="34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355</Words>
  <Application>Microsoft Office PowerPoint</Application>
  <PresentationFormat>Panorámica</PresentationFormat>
  <Paragraphs>19</Paragraphs>
  <Slides>10</Slides>
  <Notes>10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10</vt:i4>
      </vt:variant>
    </vt:vector>
  </HeadingPairs>
  <TitlesOfParts>
    <vt:vector size="21" baseType="lpstr">
      <vt:lpstr>Aptos</vt:lpstr>
      <vt:lpstr>Aptos Display</vt:lpstr>
      <vt:lpstr>Arial</vt:lpstr>
      <vt:lpstr>Calibri</vt:lpstr>
      <vt:lpstr>inherit</vt:lpstr>
      <vt:lpstr>Noto Sans Bold</vt:lpstr>
      <vt:lpstr>Noto Sans Regular</vt:lpstr>
      <vt:lpstr>Symbol</vt:lpstr>
      <vt:lpstr>Times New Roman</vt:lpstr>
      <vt:lpstr>Wingdings</vt:lpstr>
      <vt:lpstr>Office Theme</vt:lpstr>
      <vt:lpstr>Presentación de PowerPoint</vt:lpstr>
      <vt:lpstr>Presentación de PowerPoint</vt:lpstr>
      <vt:lpstr>Cuando algo se refuerza, se fortalece aún más para que no se rompa cuando, de otro modo, tendería naturalmente a romperse bajo una presión extrema.</vt:lpstr>
      <vt:lpstr>¿Y nosotros? ¿Te sientes especialmente fuerte en este momento, física, mental y espiritualmente? En este momento precario de la historia, todos los creyentes deben ser muy conscientes de nuestra fragilidad y limitaciones humanas, y de nuestra gran necesidad del Todopoderoso.</vt:lpstr>
      <vt:lpstr>Dios en Su misericordia sabe cuánto nos beneficiaríamos de una fortificación adicional en este momento, por lo que en este año que marca el 100 aniversario de la organización del Movimiento de Reforma Adventista del Séptimo Día, reconocemos nuestra necesidad de Su refuerzo final para terminar la tarea asignada a los fieles en estos últimos días.</vt:lpstr>
      <vt:lpstr>Al reunirnos humildemente para reunirnos en esta Semana Especial de Oración, debemos orar fervientemente por el derramamiento del Espíritu Santo en su plenitud. Este "refrigerio" es el maravilloso refuerzo prometido desde el Cielo y ha de ser provisto amablemente en condiciones sencillas.</vt:lpstr>
      <vt:lpstr>Las lecturas de esta Semana Especial de Oración describen esas condiciones y las abundantes bendiciones que se pueden obtener al recibir el Espíritu Santo en el poder de la lluvia tardía.</vt:lpstr>
      <vt:lpstr>A medida que avanzamos en estas lecturas sobre el tema El Refuerzo Final de Dios con el objetivo de cumplir verdaderamente con esas condiciones, abiertos y listos para recibir este derramamiento, nuestra fe será ricamente recompensada.</vt:lpstr>
      <vt:lpstr>Procuremos también compartir la gran bendición de estas lecturas con otras personas que puedan estar aisladas o confinadas en sus hogares.</vt:lpstr>
      <vt:lpstr>¡Que el Señor responda misericordiosamente al anhelo sincero de todos los que buscan fervientemente este refuerzo y reciba Su Espíritu Santo en el poder de la lluvia tardía durante esta Semana Especial de Oración!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4</cp:revision>
  <dcterms:modified xsi:type="dcterms:W3CDTF">2025-07-11T18:01:58Z</dcterms:modified>
  <dc:language>en-CA</dc:language>
</cp:coreProperties>
</file>